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8" r:id="rId3"/>
    <p:sldId id="309" r:id="rId4"/>
    <p:sldId id="257" r:id="rId5"/>
    <p:sldId id="259" r:id="rId6"/>
    <p:sldId id="286" r:id="rId7"/>
    <p:sldId id="291" r:id="rId8"/>
    <p:sldId id="315" r:id="rId9"/>
    <p:sldId id="281" r:id="rId10"/>
    <p:sldId id="282" r:id="rId11"/>
    <p:sldId id="323" r:id="rId12"/>
    <p:sldId id="283" r:id="rId13"/>
    <p:sldId id="284" r:id="rId14"/>
    <p:sldId id="264" r:id="rId15"/>
    <p:sldId id="262" r:id="rId16"/>
    <p:sldId id="265" r:id="rId17"/>
    <p:sldId id="266" r:id="rId18"/>
    <p:sldId id="267" r:id="rId19"/>
    <p:sldId id="268" r:id="rId20"/>
    <p:sldId id="295" r:id="rId21"/>
    <p:sldId id="270" r:id="rId22"/>
    <p:sldId id="26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9" r:id="rId33"/>
    <p:sldId id="308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24" r:id="rId4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6640CE-496A-4D01-A878-BD82B4141602}" type="datetimeFigureOut">
              <a:rPr lang="pl-PL" smtClean="0"/>
              <a:pPr/>
              <a:t>2015-02-18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2D247F-0931-40B9-95B7-C946D517659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internet.pl-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iekunucznia.pl/" TargetMode="External"/><Relationship Id="rId5" Type="http://schemas.openxmlformats.org/officeDocument/2006/relationships/hyperlink" Target="http://www.cenzor.pl/" TargetMode="External"/><Relationship Id="rId10" Type="http://schemas.openxmlformats.org/officeDocument/2006/relationships/hyperlink" Target="http://www.nadzorca.pl/" TargetMode="External"/><Relationship Id="rId4" Type="http://schemas.openxmlformats.org/officeDocument/2006/relationships/image" Target="../media/image38.png"/><Relationship Id="rId9" Type="http://schemas.openxmlformats.org/officeDocument/2006/relationships/hyperlink" Target="http://www.beniamin.pl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pl/imgres?imgurl=http://www.echokatolickie.pl/upload/1228845155&amp;imgrefurl=http://www.echokatolickie.pl/index.php?str=100&amp;id=932&amp;usg=___ugLTvz4-9jLkL9vkHOSp_WBsls=&amp;h=800&amp;w=542&amp;sz=43&amp;hl=pl&amp;start=1&amp;tbnid=1Ta8rjiTQrQSvM:&amp;tbnh=143&amp;tbnw=97&amp;prev=/images?q=dziecko+i+telewizor&amp;gbv=2&amp;hl=p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12968" cy="2152650"/>
          </a:xfrm>
        </p:spPr>
        <p:txBody>
          <a:bodyPr wrap="none">
            <a:normAutofit/>
          </a:bodyPr>
          <a:lstStyle/>
          <a:p>
            <a:pPr algn="ctr"/>
            <a:r>
              <a:rPr lang="pl-PL" sz="5400" i="1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pl-PL" sz="6000" i="1" dirty="0" smtClean="0">
                <a:solidFill>
                  <a:schemeClr val="accent2"/>
                </a:solidFill>
                <a:latin typeface="Arial Rounded MT Bold" pitchFamily="34" charset="0"/>
              </a:rPr>
              <a:t>Bezpieczeństwo w sieci</a:t>
            </a:r>
            <a:br>
              <a:rPr lang="pl-PL" sz="6000" i="1" dirty="0" smtClean="0">
                <a:solidFill>
                  <a:schemeClr val="accent2"/>
                </a:solidFill>
                <a:latin typeface="Arial Rounded MT Bold" pitchFamily="34" charset="0"/>
              </a:rPr>
            </a:br>
            <a:r>
              <a:rPr lang="pl-PL" sz="5400" i="1" dirty="0" smtClean="0">
                <a:solidFill>
                  <a:schemeClr val="accent2"/>
                </a:solidFill>
                <a:latin typeface="Arial Rounded MT Bold" pitchFamily="34" charset="0"/>
              </a:rPr>
              <a:t>zjawisko </a:t>
            </a:r>
            <a:r>
              <a:rPr lang="pl-PL" sz="5400" i="1" dirty="0" err="1" smtClean="0">
                <a:solidFill>
                  <a:schemeClr val="accent2"/>
                </a:solidFill>
                <a:latin typeface="Arial Rounded MT Bold" pitchFamily="34" charset="0"/>
              </a:rPr>
              <a:t>cyberprzemocy</a:t>
            </a:r>
            <a:endParaRPr lang="pl-PL" sz="5400" i="1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bezpieczny inter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048672" cy="4077072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96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2"/>
                </a:solidFill>
              </a:rPr>
              <a:t>Zagrożenia internetowe</a:t>
            </a:r>
            <a:endParaRPr lang="pl-PL" sz="3600" dirty="0">
              <a:solidFill>
                <a:schemeClr val="accent2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sz="3600" dirty="0">
                <a:latin typeface="Calibri" pitchFamily="34" charset="0"/>
              </a:rPr>
              <a:t>z</a:t>
            </a:r>
            <a:r>
              <a:rPr lang="pl-PL" altLang="pl-PL" sz="3600" dirty="0" smtClean="0">
                <a:latin typeface="Calibri" pitchFamily="34" charset="0"/>
              </a:rPr>
              <a:t>wiązane </a:t>
            </a:r>
            <a:r>
              <a:rPr lang="pl-PL" altLang="pl-PL" sz="3600" dirty="0">
                <a:latin typeface="Calibri" pitchFamily="34" charset="0"/>
              </a:rPr>
              <a:t>z treściami </a:t>
            </a:r>
            <a:r>
              <a:rPr lang="pl-PL" altLang="pl-PL" sz="3600" dirty="0" smtClean="0">
                <a:latin typeface="Calibri" pitchFamily="34" charset="0"/>
              </a:rPr>
              <a:t>internetowymi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endParaRPr lang="pl-PL" altLang="pl-PL" dirty="0" smtClean="0">
              <a:latin typeface="Calibri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endParaRPr lang="pl-PL" altLang="pl-PL" dirty="0" smtClean="0">
              <a:latin typeface="Calibri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endParaRPr lang="pl-PL" altLang="pl-PL" dirty="0" smtClean="0">
              <a:latin typeface="Calibri" pitchFamily="34" charset="0"/>
            </a:endParaRPr>
          </a:p>
          <a:p>
            <a:pPr>
              <a:buClr>
                <a:srgbClr val="800000"/>
              </a:buClr>
              <a:buNone/>
            </a:pPr>
            <a:endParaRPr lang="pl-PL" altLang="pl-PL" dirty="0" smtClean="0">
              <a:latin typeface="Calibri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endParaRPr lang="pl-PL" altLang="pl-PL" dirty="0">
              <a:latin typeface="Calibri" pitchFamily="34" charset="0"/>
            </a:endParaRPr>
          </a:p>
          <a:p>
            <a:pPr>
              <a:buClr>
                <a:srgbClr val="800000"/>
              </a:buClr>
              <a:buFontTx/>
              <a:buNone/>
            </a:pPr>
            <a:endParaRPr lang="pl-PL" altLang="pl-PL" sz="2800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00108"/>
            <a:ext cx="464347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23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altLang="pl-PL" sz="3600" dirty="0" smtClean="0">
                <a:latin typeface="Calibri" pitchFamily="34" charset="0"/>
              </a:rPr>
              <a:t>Związane z kontaktowaniem się przez Internet</a:t>
            </a:r>
          </a:p>
          <a:p>
            <a:endParaRPr lang="pl-PL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85728"/>
            <a:ext cx="4714907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dirty="0">
                <a:latin typeface="Arial" charset="0"/>
              </a:rPr>
              <a:t>n</a:t>
            </a:r>
            <a:r>
              <a:rPr lang="pl-PL" altLang="pl-PL" dirty="0" smtClean="0">
                <a:latin typeface="Arial" charset="0"/>
              </a:rPr>
              <a:t>ieodpowiednie </a:t>
            </a:r>
            <a:r>
              <a:rPr lang="pl-PL" altLang="pl-PL" dirty="0">
                <a:latin typeface="Arial" charset="0"/>
              </a:rPr>
              <a:t>dla określonych grup wiekowych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dirty="0">
                <a:latin typeface="Arial" charset="0"/>
              </a:rPr>
              <a:t>z</a:t>
            </a:r>
            <a:r>
              <a:rPr lang="pl-PL" altLang="pl-PL" dirty="0" smtClean="0">
                <a:latin typeface="Arial" charset="0"/>
              </a:rPr>
              <a:t>awierające </a:t>
            </a:r>
            <a:r>
              <a:rPr lang="pl-PL" altLang="pl-PL" dirty="0">
                <a:latin typeface="Arial" charset="0"/>
              </a:rPr>
              <a:t>przemoc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dirty="0">
                <a:latin typeface="Arial" charset="0"/>
              </a:rPr>
              <a:t>n</a:t>
            </a:r>
            <a:r>
              <a:rPr lang="pl-PL" altLang="pl-PL" dirty="0" smtClean="0">
                <a:latin typeface="Arial" charset="0"/>
              </a:rPr>
              <a:t>iezgodne </a:t>
            </a:r>
            <a:r>
              <a:rPr lang="pl-PL" altLang="pl-PL" dirty="0">
                <a:latin typeface="Arial" charset="0"/>
              </a:rPr>
              <a:t>z prawem: rasizm, sekty, pornografia dziecięca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dirty="0">
                <a:latin typeface="Arial" charset="0"/>
              </a:rPr>
              <a:t>n</a:t>
            </a:r>
            <a:r>
              <a:rPr lang="pl-PL" altLang="pl-PL" dirty="0" smtClean="0">
                <a:latin typeface="Arial" charset="0"/>
              </a:rPr>
              <a:t>iezgodne </a:t>
            </a:r>
            <a:r>
              <a:rPr lang="pl-PL" altLang="pl-PL" dirty="0">
                <a:latin typeface="Arial" charset="0"/>
              </a:rPr>
              <a:t>z prawdą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dirty="0">
                <a:latin typeface="Arial" charset="0"/>
              </a:rPr>
              <a:t>z</a:t>
            </a:r>
            <a:r>
              <a:rPr lang="pl-PL" altLang="pl-PL" dirty="0" smtClean="0">
                <a:latin typeface="Arial" charset="0"/>
              </a:rPr>
              <a:t>achęcające </a:t>
            </a:r>
            <a:r>
              <a:rPr lang="pl-PL" altLang="pl-PL" dirty="0">
                <a:latin typeface="Arial" charset="0"/>
              </a:rPr>
              <a:t>do autoagresji</a:t>
            </a:r>
          </a:p>
          <a:p>
            <a:pPr>
              <a:buClr>
                <a:srgbClr val="800000"/>
              </a:buClr>
            </a:pPr>
            <a:endParaRPr lang="pl-PL" altLang="pl-PL" dirty="0">
              <a:latin typeface="Arial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2"/>
                </a:solidFill>
              </a:rPr>
              <a:t>Zagrażające treści</a:t>
            </a:r>
            <a:endParaRPr lang="pl-PL" sz="3600" dirty="0">
              <a:solidFill>
                <a:schemeClr val="accent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928934"/>
            <a:ext cx="357190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5005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02027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s</a:t>
            </a:r>
            <a:r>
              <a:rPr lang="pl-PL" altLang="pl-PL" sz="2800" dirty="0" smtClean="0">
                <a:latin typeface="Calibri" pitchFamily="34" charset="0"/>
              </a:rPr>
              <a:t>zkodliwe </a:t>
            </a:r>
            <a:r>
              <a:rPr lang="pl-PL" altLang="pl-PL" sz="2800" dirty="0">
                <a:latin typeface="Calibri" pitchFamily="34" charset="0"/>
              </a:rPr>
              <a:t>porady – fora internetowe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n</a:t>
            </a:r>
            <a:r>
              <a:rPr lang="pl-PL" altLang="pl-PL" sz="2800" dirty="0" smtClean="0">
                <a:latin typeface="Calibri" pitchFamily="34" charset="0"/>
              </a:rPr>
              <a:t>ękanie </a:t>
            </a:r>
            <a:r>
              <a:rPr lang="pl-PL" altLang="pl-PL" sz="2800" dirty="0">
                <a:latin typeface="Calibri" pitchFamily="34" charset="0"/>
              </a:rPr>
              <a:t>w Internecie – wulgaryzmy, żarty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k</a:t>
            </a:r>
            <a:r>
              <a:rPr lang="pl-PL" altLang="pl-PL" sz="2800" dirty="0" smtClean="0">
                <a:latin typeface="Calibri" pitchFamily="34" charset="0"/>
              </a:rPr>
              <a:t>radzież </a:t>
            </a:r>
            <a:r>
              <a:rPr lang="pl-PL" altLang="pl-PL" sz="2800" dirty="0">
                <a:latin typeface="Calibri" pitchFamily="34" charset="0"/>
              </a:rPr>
              <a:t>tożsamości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u</a:t>
            </a:r>
            <a:r>
              <a:rPr lang="pl-PL" altLang="pl-PL" sz="2800" dirty="0" smtClean="0">
                <a:latin typeface="Calibri" pitchFamily="34" charset="0"/>
              </a:rPr>
              <a:t>trata </a:t>
            </a:r>
            <a:r>
              <a:rPr lang="pl-PL" altLang="pl-PL" sz="2800" dirty="0">
                <a:latin typeface="Calibri" pitchFamily="34" charset="0"/>
              </a:rPr>
              <a:t>pieniędzy – wyłudzanie danych bankowych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o</a:t>
            </a:r>
            <a:r>
              <a:rPr lang="pl-PL" altLang="pl-PL" sz="2800" dirty="0" smtClean="0">
                <a:latin typeface="Calibri" pitchFamily="34" charset="0"/>
              </a:rPr>
              <a:t>szustwa </a:t>
            </a:r>
            <a:r>
              <a:rPr lang="pl-PL" altLang="pl-PL" sz="2800" dirty="0">
                <a:latin typeface="Calibri" pitchFamily="34" charset="0"/>
              </a:rPr>
              <a:t>handlowe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u</a:t>
            </a:r>
            <a:r>
              <a:rPr lang="pl-PL" altLang="pl-PL" sz="2800" dirty="0" smtClean="0">
                <a:latin typeface="Calibri" pitchFamily="34" charset="0"/>
              </a:rPr>
              <a:t>zależnienie </a:t>
            </a:r>
            <a:r>
              <a:rPr lang="pl-PL" altLang="pl-PL" sz="2800" dirty="0">
                <a:latin typeface="Calibri" pitchFamily="34" charset="0"/>
              </a:rPr>
              <a:t>od </a:t>
            </a:r>
            <a:r>
              <a:rPr lang="pl-PL" altLang="pl-PL" sz="2800" dirty="0" smtClean="0">
                <a:latin typeface="Calibri" pitchFamily="34" charset="0"/>
              </a:rPr>
              <a:t>Internetu</a:t>
            </a:r>
          </a:p>
          <a:p>
            <a:pPr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sz="2800" b="1" dirty="0" err="1" smtClean="0">
                <a:latin typeface="Calibri" pitchFamily="34" charset="0"/>
              </a:rPr>
              <a:t>cyberprzemoc</a:t>
            </a:r>
            <a:endParaRPr lang="pl-PL" altLang="pl-PL" sz="28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sz="2800" b="1" dirty="0" err="1">
                <a:latin typeface="Calibri" pitchFamily="34" charset="0"/>
              </a:rPr>
              <a:t>g</a:t>
            </a:r>
            <a:r>
              <a:rPr lang="pl-PL" altLang="pl-PL" sz="2800" b="1" dirty="0" err="1" smtClean="0">
                <a:latin typeface="Calibri" pitchFamily="34" charset="0"/>
              </a:rPr>
              <a:t>rooming</a:t>
            </a:r>
            <a:r>
              <a:rPr lang="pl-PL" altLang="pl-PL" sz="2800" dirty="0" smtClean="0">
                <a:latin typeface="Calibri" pitchFamily="34" charset="0"/>
              </a:rPr>
              <a:t> </a:t>
            </a:r>
            <a:r>
              <a:rPr lang="pl-PL" altLang="pl-PL" sz="2800" dirty="0">
                <a:latin typeface="Calibri" pitchFamily="34" charset="0"/>
              </a:rPr>
              <a:t>– nagabywanie dzieci do celów seksualnych</a:t>
            </a:r>
          </a:p>
          <a:p>
            <a:pPr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q"/>
            </a:pPr>
            <a:r>
              <a:rPr lang="pl-PL" altLang="pl-PL" sz="2800" b="1" dirty="0" err="1">
                <a:latin typeface="Calibri" pitchFamily="34" charset="0"/>
              </a:rPr>
              <a:t>s</a:t>
            </a:r>
            <a:r>
              <a:rPr lang="pl-PL" altLang="pl-PL" sz="2800" b="1" dirty="0" err="1" smtClean="0">
                <a:latin typeface="Calibri" pitchFamily="34" charset="0"/>
              </a:rPr>
              <a:t>exting</a:t>
            </a:r>
            <a:r>
              <a:rPr lang="pl-PL" altLang="pl-PL" sz="2800" dirty="0" smtClean="0">
                <a:latin typeface="Calibri" pitchFamily="34" charset="0"/>
              </a:rPr>
              <a:t> </a:t>
            </a:r>
            <a:r>
              <a:rPr lang="pl-PL" altLang="pl-PL" sz="2800" dirty="0">
                <a:latin typeface="Calibri" pitchFamily="34" charset="0"/>
              </a:rPr>
              <a:t>– wymiana nagimi zdjęciami między nastolatkami</a:t>
            </a:r>
          </a:p>
          <a:p>
            <a:pPr>
              <a:buClr>
                <a:srgbClr val="800000"/>
              </a:buClr>
            </a:pPr>
            <a:endParaRPr lang="pl-PL" altLang="pl-PL" sz="2800" dirty="0">
              <a:latin typeface="Arial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accent2"/>
                </a:solidFill>
              </a:rPr>
              <a:t>Zagrożenia związane z kontaktowaniem</a:t>
            </a:r>
            <a:endParaRPr lang="pl-PL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5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2800" dirty="0" smtClean="0">
                <a:latin typeface="Calibri" pitchFamily="34" charset="0"/>
              </a:rPr>
              <a:t>	Z najnowszych badań przeprowadzonych w Polsce wynika, że: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79% uczniów miało negatywne doświadczenia w wirtualnym świecie , w tym 52 % doświadczyło zastraszania lub innego </a:t>
            </a:r>
            <a:r>
              <a:rPr lang="pl-PL" sz="2800" dirty="0" err="1" smtClean="0">
                <a:latin typeface="Calibri" pitchFamily="34" charset="0"/>
              </a:rPr>
              <a:t>cyberprzestępstwa</a:t>
            </a:r>
            <a:endParaRPr lang="pl-PL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 </a:t>
            </a:r>
            <a:r>
              <a:rPr lang="pl-PL" sz="2800" dirty="0" smtClean="0">
                <a:latin typeface="Calibri" pitchFamily="34" charset="0"/>
              </a:rPr>
              <a:t>49 % spotkało się w Internecie z filmami lub grami przedstawiającymi przemoc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40 % uczniów przerywa to, co ogląda w Internecie, gdy w pokoju pojawiają rodzice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18 % dzieci uważa, że ich rodzice nie mają pojęcia, jak oni spędzają swój czas w sieci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4 % rodziców  przyznaje, że nie wie, co ich dziecko robi w Internecie.</a:t>
            </a:r>
          </a:p>
          <a:p>
            <a:pPr>
              <a:buFont typeface="Wingdings" pitchFamily="2" charset="2"/>
              <a:buChar char="Ø"/>
            </a:pPr>
            <a:endParaRPr lang="pl-PL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792088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 smtClean="0">
                <a:solidFill>
                  <a:schemeClr val="accent2"/>
                </a:solidFill>
              </a:rPr>
              <a:t>Cyberprzemoc</a:t>
            </a:r>
            <a:r>
              <a:rPr lang="pl-PL" sz="3600" dirty="0" smtClean="0">
                <a:solidFill>
                  <a:schemeClr val="accent2"/>
                </a:solidFill>
              </a:rPr>
              <a:t>-problem społeczny?</a:t>
            </a:r>
            <a:endParaRPr lang="pl-PL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6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800" dirty="0" smtClean="0">
                <a:latin typeface="Calibri" pitchFamily="34" charset="0"/>
              </a:rPr>
              <a:t>	</a:t>
            </a:r>
            <a:r>
              <a:rPr lang="pl-PL" sz="2800" b="1" dirty="0" smtClean="0">
                <a:latin typeface="Calibri" pitchFamily="34" charset="0"/>
              </a:rPr>
              <a:t>Przemoc to wykorzystanie przewagi fizycznej czy emocjonalnej jednego człowieka(lub kilku) nad drugim człowiekiem(kilkoma ludźmi). Z przemocą w świecie realnym mamy do czynienia , gdy: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>
                <a:latin typeface="Calibri" pitchFamily="34" charset="0"/>
              </a:rPr>
              <a:t>o</a:t>
            </a:r>
            <a:r>
              <a:rPr lang="pl-PL" sz="2800" dirty="0" smtClean="0">
                <a:latin typeface="Calibri" pitchFamily="34" charset="0"/>
              </a:rPr>
              <a:t>fiara i sprawca spotykają się na co dzień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>
                <a:latin typeface="Calibri" pitchFamily="34" charset="0"/>
              </a:rPr>
              <a:t>i</a:t>
            </a:r>
            <a:r>
              <a:rPr lang="pl-PL" sz="2800" dirty="0" smtClean="0">
                <a:latin typeface="Calibri" pitchFamily="34" charset="0"/>
              </a:rPr>
              <a:t>stnieje nierównowaga sił pomiędzy sprawcą a ofiarą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>
                <a:latin typeface="Calibri" pitchFamily="34" charset="0"/>
              </a:rPr>
              <a:t>z</a:t>
            </a:r>
            <a:r>
              <a:rPr lang="pl-PL" sz="2800" dirty="0" smtClean="0">
                <a:latin typeface="Calibri" pitchFamily="34" charset="0"/>
              </a:rPr>
              <a:t>jawisko ma długofalowy charakter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>
                <a:latin typeface="Calibri" pitchFamily="34" charset="0"/>
              </a:rPr>
              <a:t>u</a:t>
            </a:r>
            <a:r>
              <a:rPr lang="pl-PL" sz="2800" dirty="0" smtClean="0">
                <a:latin typeface="Calibri" pitchFamily="34" charset="0"/>
              </a:rPr>
              <a:t> ofiary często pojawiają się ślady fizyczne ( siniaki, uszkodzenia ciała)</a:t>
            </a:r>
          </a:p>
          <a:p>
            <a:pPr>
              <a:buFont typeface="Arial" pitchFamily="34" charset="0"/>
              <a:buChar char="•"/>
            </a:pP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err="1" smtClean="0">
                <a:solidFill>
                  <a:schemeClr val="accent2"/>
                </a:solidFill>
              </a:rPr>
              <a:t>Cyberprzemoc</a:t>
            </a:r>
            <a:r>
              <a:rPr lang="pl-PL" sz="3600" dirty="0" smtClean="0">
                <a:solidFill>
                  <a:schemeClr val="accent2"/>
                </a:solidFill>
              </a:rPr>
              <a:t> a tradycyjna przemoc rówieśnicza</a:t>
            </a:r>
            <a:endParaRPr lang="pl-PL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4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52534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2800" dirty="0" smtClean="0">
                <a:latin typeface="Calibri" pitchFamily="34" charset="0"/>
              </a:rPr>
              <a:t>	</a:t>
            </a:r>
            <a:r>
              <a:rPr lang="pl-PL" sz="2800" b="1" dirty="0" smtClean="0">
                <a:solidFill>
                  <a:schemeClr val="accent2"/>
                </a:solidFill>
                <a:latin typeface="Calibri" pitchFamily="34" charset="0"/>
              </a:rPr>
              <a:t>Przemoc elektroniczna dzieje się w wirtualnym, nierzeczywistym  świecie i na ogół: 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sprawca oraz ofiara mogą się nie znać lub nie przebywać ze sobą na co dzień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t</a:t>
            </a:r>
            <a:r>
              <a:rPr lang="pl-PL" sz="2800" dirty="0" smtClean="0">
                <a:latin typeface="Calibri" pitchFamily="34" charset="0"/>
              </a:rPr>
              <a:t>rwa nieprzerwanie-24 godziny i 7 dni w tygodniu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m</a:t>
            </a:r>
            <a:r>
              <a:rPr lang="pl-PL" sz="2800" dirty="0" smtClean="0">
                <a:latin typeface="Calibri" pitchFamily="34" charset="0"/>
              </a:rPr>
              <a:t>a szeroki zasięg i trwałość- akty przemocy( materiały przeciwko ofierze) szybko się rozpowszechniają, są powszechnie dostępne i usunięcie ich z Internetu jest często praktycznie niemożliwe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poziom kontroli społecznej jest stosunkowo niski-szczególnie gdy ofiara </a:t>
            </a:r>
            <a:r>
              <a:rPr lang="pl-PL" sz="2800" dirty="0" err="1" smtClean="0">
                <a:latin typeface="Calibri" pitchFamily="34" charset="0"/>
              </a:rPr>
              <a:t>cyberprzemocy</a:t>
            </a:r>
            <a:r>
              <a:rPr lang="pl-PL" sz="2800" dirty="0" smtClean="0">
                <a:latin typeface="Calibri" pitchFamily="34" charset="0"/>
              </a:rPr>
              <a:t> nie zgłasza tego faktu lub dorośli mają małą wiedzę i doświadczenie związane z korzystaniem z mediów elektronicznych</a:t>
            </a:r>
          </a:p>
          <a:p>
            <a:pPr>
              <a:buFont typeface="Arial" pitchFamily="34" charset="0"/>
              <a:buChar char="•"/>
            </a:pPr>
            <a:endParaRPr lang="pl-PL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u</a:t>
            </a:r>
            <a:r>
              <a:rPr lang="pl-PL" sz="2800" dirty="0" smtClean="0">
                <a:latin typeface="Calibri" pitchFamily="34" charset="0"/>
              </a:rPr>
              <a:t>krywają się za internetowymi pseudonimami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k</a:t>
            </a:r>
            <a:r>
              <a:rPr lang="pl-PL" sz="2800" dirty="0" smtClean="0">
                <a:latin typeface="Calibri" pitchFamily="34" charset="0"/>
              </a:rPr>
              <a:t>radną,  tożsamość używając tzw. </a:t>
            </a:r>
            <a:r>
              <a:rPr lang="pl-PL" sz="2800" b="1" i="1" dirty="0" err="1">
                <a:latin typeface="Calibri" pitchFamily="34" charset="0"/>
              </a:rPr>
              <a:t>a</a:t>
            </a:r>
            <a:r>
              <a:rPr lang="pl-PL" sz="2800" b="1" i="1" dirty="0" err="1" smtClean="0">
                <a:latin typeface="Calibri" pitchFamily="34" charset="0"/>
              </a:rPr>
              <a:t>nomizjerów</a:t>
            </a:r>
            <a:r>
              <a:rPr lang="pl-PL" sz="2800" dirty="0" smtClean="0">
                <a:latin typeface="Calibri" pitchFamily="34" charset="0"/>
              </a:rPr>
              <a:t>, programów komputerowych, których zadaniem jest utrudnianie zidentyfikowania użytkownika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p</a:t>
            </a:r>
            <a:r>
              <a:rPr lang="pl-PL" sz="2800" dirty="0" smtClean="0">
                <a:latin typeface="Calibri" pitchFamily="34" charset="0"/>
              </a:rPr>
              <a:t>ozwalają sobie często na więcej niż w świecie rzeczywistym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c</a:t>
            </a:r>
            <a:r>
              <a:rPr lang="pl-PL" sz="2800" dirty="0" smtClean="0">
                <a:latin typeface="Calibri" pitchFamily="34" charset="0"/>
              </a:rPr>
              <a:t>zęsto, nie mają świadomości, że ich zachowanie jest </a:t>
            </a:r>
            <a:r>
              <a:rPr lang="pl-PL" sz="2800" dirty="0" err="1" smtClean="0">
                <a:latin typeface="Calibri" pitchFamily="34" charset="0"/>
              </a:rPr>
              <a:t>przemocowe</a:t>
            </a:r>
            <a:r>
              <a:rPr lang="pl-PL" sz="2800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n</a:t>
            </a:r>
            <a:r>
              <a:rPr lang="pl-PL" sz="2800" dirty="0" smtClean="0">
                <a:latin typeface="Calibri" pitchFamily="34" charset="0"/>
              </a:rPr>
              <a:t>ie zdają sobie sprawy z możliwych konsekwencji dla drugiej osoby, traktując swoje działania jako żart czy dobrą zabawę.</a:t>
            </a:r>
          </a:p>
          <a:p>
            <a:pPr>
              <a:buFont typeface="Arial" pitchFamily="34" charset="0"/>
              <a:buChar char="•"/>
            </a:pPr>
            <a:endParaRPr lang="pl-PL" sz="2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2"/>
                </a:solidFill>
              </a:rPr>
              <a:t>Sprawcy wirtualnej agresji…</a:t>
            </a:r>
            <a:endParaRPr lang="pl-PL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chemeClr val="accent2"/>
                </a:solidFill>
              </a:rPr>
              <a:t>Ofiary </a:t>
            </a:r>
            <a:r>
              <a:rPr lang="pl-PL" sz="3600" dirty="0" err="1" smtClean="0">
                <a:solidFill>
                  <a:schemeClr val="accent2"/>
                </a:solidFill>
              </a:rPr>
              <a:t>cyberprzemocy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p</a:t>
            </a:r>
            <a:r>
              <a:rPr lang="pl-PL" sz="2800" dirty="0" smtClean="0">
                <a:latin typeface="Calibri" pitchFamily="34" charset="0"/>
              </a:rPr>
              <a:t>rzeżywają poczucie poniżenia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u</a:t>
            </a:r>
            <a:r>
              <a:rPr lang="pl-PL" sz="2800" dirty="0" smtClean="0">
                <a:latin typeface="Calibri" pitchFamily="34" charset="0"/>
              </a:rPr>
              <a:t>pokorzenia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lęku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rozpaczy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s</a:t>
            </a:r>
            <a:r>
              <a:rPr lang="pl-PL" sz="2800" dirty="0" smtClean="0">
                <a:latin typeface="Calibri" pitchFamily="34" charset="0"/>
              </a:rPr>
              <a:t>mutku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w</a:t>
            </a:r>
            <a:r>
              <a:rPr lang="pl-PL" sz="2800" dirty="0" smtClean="0">
                <a:latin typeface="Calibri" pitchFamily="34" charset="0"/>
              </a:rPr>
              <a:t>stydu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c</a:t>
            </a:r>
            <a:r>
              <a:rPr lang="pl-PL" sz="2800" dirty="0" smtClean="0">
                <a:latin typeface="Calibri" pitchFamily="34" charset="0"/>
              </a:rPr>
              <a:t>zują się osamotnione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b</a:t>
            </a:r>
            <a:r>
              <a:rPr lang="pl-PL" sz="2800" dirty="0" smtClean="0">
                <a:latin typeface="Calibri" pitchFamily="34" charset="0"/>
              </a:rPr>
              <a:t>ezradne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b</a:t>
            </a:r>
            <a:r>
              <a:rPr lang="pl-PL" sz="2800" dirty="0" smtClean="0">
                <a:latin typeface="Calibri" pitchFamily="34" charset="0"/>
              </a:rPr>
              <a:t>ezsilne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m</a:t>
            </a:r>
            <a:r>
              <a:rPr lang="pl-PL" sz="2800" dirty="0" smtClean="0">
                <a:latin typeface="Calibri" pitchFamily="34" charset="0"/>
              </a:rPr>
              <a:t>ają skłonności do izolacji</a:t>
            </a:r>
            <a:endParaRPr lang="pl-PL" sz="2800" dirty="0">
              <a:latin typeface="Calibri" pitchFamily="34" charset="0"/>
            </a:endParaRPr>
          </a:p>
        </p:txBody>
      </p:sp>
      <p:pic>
        <p:nvPicPr>
          <p:cNvPr id="30721" name="Picture 1" descr="C:\Users\dom\Desktop\imag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84"/>
            <a:ext cx="4357718" cy="5429288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9392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solidFill>
                  <a:schemeClr val="accent2"/>
                </a:solidFill>
              </a:rPr>
              <a:t>Czy można ochronić dziecko przed skutkami nowych technologii…?</a:t>
            </a:r>
            <a:r>
              <a:rPr lang="pl-PL" sz="5400" dirty="0"/>
              <a:t> 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>
              <a:solidFill>
                <a:srgbClr val="00B050"/>
              </a:solidFill>
            </a:endParaRPr>
          </a:p>
        </p:txBody>
      </p:sp>
      <p:pic>
        <p:nvPicPr>
          <p:cNvPr id="29698" name="Picture 2" descr="http://www.gimszczekociny.pl/images/dzieckowsie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6643734" cy="4100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2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800" dirty="0" smtClean="0">
                <a:latin typeface="Calibri" pitchFamily="34" charset="0"/>
              </a:rPr>
              <a:t>	Współcześni uczniowie dużo czasu spędzają </a:t>
            </a:r>
          </a:p>
          <a:p>
            <a:pPr marL="109728" indent="0">
              <a:buNone/>
            </a:pPr>
            <a:r>
              <a:rPr lang="pl-PL" sz="2800" dirty="0" smtClean="0">
                <a:latin typeface="Calibri" pitchFamily="34" charset="0"/>
              </a:rPr>
              <a:t>w Internecie, często zupełnie poza kontrolą dorosłych. </a:t>
            </a:r>
            <a:endParaRPr lang="pl-PL" sz="2800" dirty="0">
              <a:latin typeface="Calibri" pitchFamily="34" charset="0"/>
            </a:endParaRPr>
          </a:p>
          <a:p>
            <a:pPr marL="109728" indent="0">
              <a:buNone/>
            </a:pPr>
            <a:r>
              <a:rPr lang="pl-PL" sz="2800" dirty="0" smtClean="0">
                <a:latin typeface="Calibri" pitchFamily="34" charset="0"/>
              </a:rPr>
              <a:t>I choć dostęp do  globalnej sieci może być prawdziwym oknem na świat niesie za sobą także zagrożenia z których dzieci</a:t>
            </a:r>
            <a:r>
              <a:rPr lang="pl-PL" sz="2800" dirty="0">
                <a:latin typeface="Calibri" pitchFamily="34" charset="0"/>
              </a:rPr>
              <a:t>, </a:t>
            </a:r>
            <a:r>
              <a:rPr lang="pl-PL" sz="2800" dirty="0" smtClean="0">
                <a:latin typeface="Calibri" pitchFamily="34" charset="0"/>
              </a:rPr>
              <a:t>młodzież a nawet </a:t>
            </a:r>
            <a:r>
              <a:rPr lang="pl-PL" sz="2800" dirty="0">
                <a:latin typeface="Calibri" pitchFamily="34" charset="0"/>
              </a:rPr>
              <a:t>dorośli często nie zdają sobie </a:t>
            </a:r>
            <a:r>
              <a:rPr lang="pl-PL" sz="2800" dirty="0" smtClean="0">
                <a:latin typeface="Calibri" pitchFamily="34" charset="0"/>
              </a:rPr>
              <a:t>sprawy.</a:t>
            </a:r>
          </a:p>
          <a:p>
            <a:pPr marL="109728" indent="0">
              <a:buNone/>
            </a:pPr>
            <a:endParaRPr lang="pl-PL" sz="2800" dirty="0" smtClean="0">
              <a:latin typeface="Calibri" pitchFamily="34" charset="0"/>
            </a:endParaRPr>
          </a:p>
          <a:p>
            <a:pPr marL="109728" indent="0">
              <a:buNone/>
            </a:pPr>
            <a:endParaRPr lang="pl-PL" sz="28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357562"/>
            <a:ext cx="557216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169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214842"/>
          </a:xfrm>
        </p:spPr>
        <p:txBody>
          <a:bodyPr>
            <a:noAutofit/>
          </a:bodyPr>
          <a:lstStyle/>
          <a:p>
            <a:r>
              <a:rPr lang="pl-PL" sz="4400" dirty="0">
                <a:solidFill>
                  <a:srgbClr val="00B050"/>
                </a:solidFill>
              </a:rPr>
              <a:t> </a:t>
            </a:r>
            <a:r>
              <a:rPr lang="pl-PL" sz="4400" dirty="0" smtClean="0">
                <a:solidFill>
                  <a:srgbClr val="00B050"/>
                </a:solidFill>
              </a:rPr>
              <a:t>    10 </a:t>
            </a:r>
            <a:r>
              <a:rPr lang="pl-PL" sz="4400" dirty="0">
                <a:solidFill>
                  <a:srgbClr val="00B050"/>
                </a:solidFill>
              </a:rPr>
              <a:t>porad dla Rodziców </a:t>
            </a:r>
            <a:r>
              <a:rPr lang="pl-PL" sz="4400" dirty="0" smtClean="0">
                <a:solidFill>
                  <a:srgbClr val="00B050"/>
                </a:solidFill>
              </a:rPr>
              <a:t>  dotyczących </a:t>
            </a:r>
            <a:r>
              <a:rPr lang="pl-PL" sz="4400" dirty="0">
                <a:solidFill>
                  <a:srgbClr val="00B050"/>
                </a:solidFill>
              </a:rPr>
              <a:t>bezpiecznego korzystania z Internetu przez </a:t>
            </a:r>
            <a:r>
              <a:rPr lang="pl-PL" sz="4400" dirty="0" smtClean="0">
                <a:solidFill>
                  <a:srgbClr val="00B050"/>
                </a:solidFill>
              </a:rPr>
              <a:t>			dzieci</a:t>
            </a:r>
            <a:r>
              <a:rPr lang="pl-PL" sz="4400" dirty="0">
                <a:solidFill>
                  <a:srgbClr val="00B050"/>
                </a:solidFill>
              </a:rPr>
              <a:t>:</a:t>
            </a:r>
            <a:br>
              <a:rPr lang="pl-PL" sz="4400" dirty="0">
                <a:solidFill>
                  <a:srgbClr val="00B050"/>
                </a:solidFill>
              </a:rPr>
            </a:br>
            <a:endParaRPr lang="pl-PL" sz="4400" dirty="0"/>
          </a:p>
        </p:txBody>
      </p:sp>
      <p:pic>
        <p:nvPicPr>
          <p:cNvPr id="4" name="Picture 4" descr="http://www.rembertow.waw.pl/uploads/pub/news/news_10372/zajawki/bf08c9529eb196f9a5408d064f1d6bd87a3c05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2520281" cy="1597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91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endParaRPr lang="pl-PL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Bądź </a:t>
            </a:r>
            <a:r>
              <a:rPr lang="pl-PL" sz="2800" dirty="0">
                <a:latin typeface="Calibri" pitchFamily="34" charset="0"/>
              </a:rPr>
              <a:t>pierwszą osobą, która zapozna dziecko z Internetem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Odkrywajcie wspólnie jego zasoby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Spróbujcie znaleźć strony, które mogą zainteresować wasze pociechy, a następnie zróbcie listę przyjaznych stron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>
                <a:latin typeface="Calibri" pitchFamily="34" charset="0"/>
              </a:rPr>
              <a:t>Jeśli Wasze dziecko sprawniej porusza się w Sieci-nie zrażajcie się- poproście, by było Waszym przewodnikiem po wirtualnym świecie. </a:t>
            </a:r>
            <a:endParaRPr lang="pl-PL" sz="2800" dirty="0">
              <a:solidFill>
                <a:schemeClr val="accent2"/>
              </a:solidFill>
              <a:latin typeface="Calibri" pitchFamily="34" charset="0"/>
            </a:endParaRPr>
          </a:p>
          <a:p>
            <a:pPr marL="109728" indent="0">
              <a:buNone/>
            </a:pP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pl-PL" sz="4400" dirty="0" smtClean="0">
                <a:solidFill>
                  <a:srgbClr val="00B050"/>
                </a:solidFill>
                <a:latin typeface="Baskerville Old Face" pitchFamily="18" charset="0"/>
              </a:rPr>
              <a:t/>
            </a:r>
            <a:br>
              <a:rPr lang="pl-PL" sz="4400" dirty="0" smtClean="0">
                <a:solidFill>
                  <a:srgbClr val="00B050"/>
                </a:solidFill>
                <a:latin typeface="Baskerville Old Face" pitchFamily="18" charset="0"/>
              </a:rPr>
            </a:br>
            <a:r>
              <a:rPr lang="pl-PL" sz="4400" dirty="0">
                <a:solidFill>
                  <a:srgbClr val="00B050"/>
                </a:solidFill>
                <a:latin typeface="Baskerville Old Face" pitchFamily="18" charset="0"/>
              </a:rPr>
              <a:t/>
            </a:r>
            <a:br>
              <a:rPr lang="pl-PL" sz="4400" dirty="0">
                <a:solidFill>
                  <a:srgbClr val="00B050"/>
                </a:solidFill>
                <a:latin typeface="Baskerville Old Face" pitchFamily="18" charset="0"/>
              </a:rPr>
            </a:br>
            <a:r>
              <a:rPr lang="pl-PL" sz="4000" dirty="0" smtClean="0">
                <a:solidFill>
                  <a:srgbClr val="00B050"/>
                </a:solidFill>
              </a:rPr>
              <a:t>I</a:t>
            </a:r>
            <a:r>
              <a:rPr lang="pl-PL" sz="4000" dirty="0">
                <a:solidFill>
                  <a:srgbClr val="00B050"/>
                </a:solidFill>
              </a:rPr>
              <a:t>. Odkrywaj Internet </a:t>
            </a:r>
            <a:r>
              <a:rPr lang="pl-PL" sz="4000" dirty="0" smtClean="0">
                <a:solidFill>
                  <a:srgbClr val="00B050"/>
                </a:solidFill>
              </a:rPr>
              <a:t>razem</a:t>
            </a:r>
            <a:br>
              <a:rPr lang="pl-PL" sz="4000" dirty="0" smtClean="0">
                <a:solidFill>
                  <a:srgbClr val="00B050"/>
                </a:solidFill>
              </a:rPr>
            </a:br>
            <a:r>
              <a:rPr lang="pl-PL" sz="4000" dirty="0" smtClean="0">
                <a:solidFill>
                  <a:srgbClr val="00B050"/>
                </a:solidFill>
              </a:rPr>
              <a:t>              </a:t>
            </a:r>
            <a:r>
              <a:rPr lang="pl-PL" sz="4000" dirty="0">
                <a:solidFill>
                  <a:srgbClr val="00B050"/>
                </a:solidFill>
              </a:rPr>
              <a:t>z </a:t>
            </a:r>
            <a:r>
              <a:rPr lang="pl-PL" sz="4000" dirty="0" smtClean="0">
                <a:solidFill>
                  <a:srgbClr val="00B050"/>
                </a:solidFill>
              </a:rPr>
              <a:t>dzieckiem</a:t>
            </a:r>
            <a:r>
              <a:rPr lang="pl-PL" sz="4000" dirty="0">
                <a:solidFill>
                  <a:srgbClr val="00B050"/>
                </a:solidFill>
              </a:rPr>
              <a:t/>
            </a:r>
            <a:br>
              <a:rPr lang="pl-PL" sz="4000" dirty="0">
                <a:solidFill>
                  <a:srgbClr val="00B050"/>
                </a:solidFill>
              </a:rPr>
            </a:br>
            <a:endParaRPr lang="pl-PL" sz="4000" dirty="0"/>
          </a:p>
        </p:txBody>
      </p:sp>
      <p:pic>
        <p:nvPicPr>
          <p:cNvPr id="27649" name="Picture 1" descr="C:\Users\dom\Desktop\00474d3b9c0ca486aea71e02017479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428892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84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600" dirty="0" smtClean="0">
                <a:latin typeface="Calibri" pitchFamily="34" charset="0"/>
              </a:rPr>
              <a:t>Uczul dziecko na niebezpieczeństwa związane z nawiązywaniem nowych znajomości w Internecie</a:t>
            </a:r>
          </a:p>
          <a:p>
            <a:pPr>
              <a:buFont typeface="Wingdings" pitchFamily="2" charset="2"/>
              <a:buChar char="q"/>
            </a:pPr>
            <a:r>
              <a:rPr lang="pl-PL" sz="2600" dirty="0" smtClean="0">
                <a:latin typeface="Calibri" pitchFamily="34" charset="0"/>
              </a:rPr>
              <a:t>Podkreśl, że nie można ufać osobom poznanym w Sieci, ani też wierzyć we wszystko co mówią</a:t>
            </a:r>
          </a:p>
          <a:p>
            <a:pPr>
              <a:buFont typeface="Wingdings" pitchFamily="2" charset="2"/>
              <a:buChar char="q"/>
            </a:pPr>
            <a:r>
              <a:rPr lang="pl-PL" sz="2600" dirty="0" smtClean="0">
                <a:latin typeface="Calibri" pitchFamily="34" charset="0"/>
              </a:rPr>
              <a:t>Ostrzeż dziecko przed ludźmi, którzy mogą chcieć zrobić im krzywdę</a:t>
            </a:r>
          </a:p>
          <a:p>
            <a:pPr>
              <a:buFont typeface="Wingdings" pitchFamily="2" charset="2"/>
              <a:buChar char="q"/>
            </a:pPr>
            <a:r>
              <a:rPr lang="pl-PL" sz="2600" dirty="0" smtClean="0">
                <a:latin typeface="Calibri" pitchFamily="34" charset="0"/>
              </a:rPr>
              <a:t>Rozmawiaj z dzieckiem o zagrożeniach czyhających w Internecie i sposobach ich unikania</a:t>
            </a:r>
          </a:p>
          <a:p>
            <a:endParaRPr lang="pl-PL" sz="26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B050"/>
                </a:solidFill>
                <a:latin typeface="Baskerville Old Face" pitchFamily="18" charset="0"/>
              </a:rPr>
              <a:t>II. </a:t>
            </a:r>
            <a:r>
              <a:rPr lang="pl-PL" sz="3600" dirty="0" smtClean="0">
                <a:solidFill>
                  <a:srgbClr val="00B050"/>
                </a:solidFill>
              </a:rPr>
              <a:t>Naucz dziecko podstawowych zasad bezpieczeństwa w Internecie</a:t>
            </a:r>
            <a:endParaRPr lang="pl-PL" sz="3600" dirty="0">
              <a:solidFill>
                <a:srgbClr val="00B050"/>
              </a:solidFill>
            </a:endParaRPr>
          </a:p>
        </p:txBody>
      </p:sp>
      <p:pic>
        <p:nvPicPr>
          <p:cNvPr id="6" name="Picture 1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572008"/>
            <a:ext cx="3786214" cy="2285992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Dorośli powinni zrozumieć, że dzięki Internetowi dzieci mogą nawiązywać nowe przyjaźnie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Jednakże spotkanie z nieznajomymi poznanymi w Sieci może okazać się bardzo niebezpieczne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Dzieci musza mieć świadomość, że mogą spotkać się z nieznajomymi wyłącznie po uzyskanej zgodzie rodziców i zawsze w towarzystwie dorosłych lub przyjaciół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B050"/>
                </a:solidFill>
                <a:latin typeface="Baskerville Old Face" pitchFamily="18" charset="0"/>
              </a:rPr>
              <a:t>III. </a:t>
            </a:r>
            <a:r>
              <a:rPr lang="pl-PL" sz="3600" dirty="0" smtClean="0">
                <a:solidFill>
                  <a:srgbClr val="00B050"/>
                </a:solidFill>
              </a:rPr>
              <a:t>Rozmawiaj z dziećmi o ryzyku umawiania się na spotkania z osobami poznanymi w sieci</a:t>
            </a:r>
            <a:endParaRPr lang="pl-PL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5194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Dostęp do wielu stron internetowych przeznaczonych dla najmłodszych wymaga podania prywatnych danych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Ważne jest, aby dziecko wiedziało, że podając taką informację, zawsze musi pytać o zgodę rodziców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Dziecko powinno zdawać sobie sprawę z niebezpieczeństw, jakie może przynieść podanie swoich danych osobowych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Ustal z nim, żeby nigdy nie podawało przypadkowym osobom swojego imienia, nazwiska, adresu i numeru telefonu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354162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B050"/>
                </a:solidFill>
                <a:latin typeface="Baskerville Old Face" pitchFamily="18" charset="0"/>
              </a:rPr>
              <a:t>IV. </a:t>
            </a:r>
            <a:r>
              <a:rPr lang="pl-PL" sz="3600" dirty="0" smtClean="0">
                <a:solidFill>
                  <a:srgbClr val="00B050"/>
                </a:solidFill>
              </a:rPr>
              <a:t>Naucz swoje dziecko ostrożności przy podawaniu prywatnych danych</a:t>
            </a:r>
            <a:endParaRPr lang="pl-PL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6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Wiele dzieci używa Internetu w celu rozwinięcia swoich zainteresowań i rozszerzenia wiedzy potrzebnej w szkole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Mali internauci powinni być świadomi, że nie wszystkie znalezione w Sieci informacje są wiarygodne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Naucz dziecko, że trzeba weryfikować znalezione w Internecie treści korzystając z innych dostępnych </a:t>
            </a:r>
            <a:r>
              <a:rPr lang="pl-PL" sz="2800" dirty="0">
                <a:latin typeface="Calibri" pitchFamily="34" charset="0"/>
              </a:rPr>
              <a:t>ź</a:t>
            </a:r>
            <a:r>
              <a:rPr lang="pl-PL" sz="2800" dirty="0" smtClean="0">
                <a:latin typeface="Calibri" pitchFamily="34" charset="0"/>
              </a:rPr>
              <a:t>ródeł( encyklopedie, książki, słowniki)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rgbClr val="00B050"/>
                </a:solidFill>
                <a:latin typeface="Baskerville Old Face" pitchFamily="18" charset="0"/>
              </a:rPr>
              <a:t>V</a:t>
            </a:r>
            <a:r>
              <a:rPr lang="pl-PL" sz="4000" dirty="0" smtClean="0">
                <a:solidFill>
                  <a:srgbClr val="00B050"/>
                </a:solidFill>
              </a:rPr>
              <a:t>. Naucz dziecko krytycznego podejścia do informacji </a:t>
            </a:r>
            <a:br>
              <a:rPr lang="pl-PL" sz="4000" dirty="0" smtClean="0">
                <a:solidFill>
                  <a:srgbClr val="00B050"/>
                </a:solidFill>
              </a:rPr>
            </a:br>
            <a:r>
              <a:rPr lang="pl-PL" sz="4000" dirty="0" smtClean="0">
                <a:solidFill>
                  <a:srgbClr val="00B050"/>
                </a:solidFill>
              </a:rPr>
              <a:t>          przeczytanych w Sieci</a:t>
            </a:r>
            <a:endParaRPr lang="pl-PL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0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Często zdarza się, że dzieci  przypadkowo znajdą się na stronach adresowanych do dorosłych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Bywa, że w obawie przed karą, boją się do tego przyznać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Ważnym jest, by dziecko Ci ufało i mówiło o tego typu sytuacjach; by wiedziało, że zawsze może się do Ciebie zwrócić</a:t>
            </a:r>
          </a:p>
          <a:p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rgbClr val="00B050"/>
                </a:solidFill>
                <a:latin typeface="Baskerville Old Face" pitchFamily="18" charset="0"/>
              </a:rPr>
              <a:t>VI</a:t>
            </a:r>
            <a:r>
              <a:rPr lang="pl-PL" sz="3600" dirty="0" smtClean="0">
                <a:solidFill>
                  <a:srgbClr val="00B050"/>
                </a:solidFill>
              </a:rPr>
              <a:t>. Bądź wyrozumiały dla swojego dziecka</a:t>
            </a:r>
            <a:endParaRPr lang="pl-PL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7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Wszyscy musimy wziąć odpowiedzialność za niewłaściwe czy nielegalne treści w Internecie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Nasze działania w tym względzie pomogą likwidować szkodliwe zjawiska szerzące się przy użyciu stron internetowych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Nielegalne treści można zgłaszać na Policję lub do współpracującego z nią punktu kontaktowego ds. zwalczania nielegalnych treści w Internecie-</a:t>
            </a:r>
            <a:r>
              <a:rPr lang="pl-PL" sz="2800" b="1" i="1" dirty="0" smtClean="0">
                <a:solidFill>
                  <a:schemeClr val="accent2"/>
                </a:solidFill>
                <a:latin typeface="Calibri" pitchFamily="34" charset="0"/>
              </a:rPr>
              <a:t>www.dyzurnet.pl</a:t>
            </a:r>
          </a:p>
          <a:p>
            <a:pPr>
              <a:buFont typeface="Wingdings" pitchFamily="2" charset="2"/>
              <a:buChar char="Ø"/>
            </a:pP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rgbClr val="00B050"/>
                </a:solidFill>
                <a:latin typeface="Baskerville Old Face" pitchFamily="18" charset="0"/>
              </a:rPr>
              <a:t>VII. </a:t>
            </a:r>
            <a:r>
              <a:rPr lang="pl-PL" sz="3600" dirty="0" smtClean="0">
                <a:solidFill>
                  <a:srgbClr val="00B050"/>
                </a:solidFill>
              </a:rPr>
              <a:t>Zgłaszaj nielegalne i szkodliwe treści</a:t>
            </a:r>
            <a:endParaRPr lang="pl-PL" sz="3600" dirty="0">
              <a:solidFill>
                <a:srgbClr val="00B05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600" y="785794"/>
            <a:ext cx="1803400" cy="169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674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16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Przypominaj dzieciom o zasadach dobrego wychowania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W każdej dziedzinie naszego życia , podobnie w Internecie obowiązują  reguły min. używania odpowiedniego słownictwa, bycia miłym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Zasady NETYKIETY  można znaleźć na stronie: </a:t>
            </a:r>
            <a:r>
              <a:rPr lang="pl-PL" sz="2800" b="1" i="1" dirty="0" smtClean="0">
                <a:solidFill>
                  <a:schemeClr val="accent2"/>
                </a:solidFill>
                <a:latin typeface="Calibri" pitchFamily="34" charset="0"/>
              </a:rPr>
              <a:t>www.sieciaki.pl</a:t>
            </a:r>
          </a:p>
          <a:p>
            <a:pPr marL="109728" indent="0">
              <a:buNone/>
            </a:pP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B050"/>
                </a:solidFill>
              </a:rPr>
              <a:t>VIII. Zapoznaj dziecko z NETYKIETĄ-Kodeksem Dobrego Zachowania w Internecie</a:t>
            </a:r>
            <a:endParaRPr lang="pl-PL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9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Przyjrzyj się, jak Twoje dziecko korzysta z Internetu, jakie strony lubi oglądać i jak zachowuje się w Sieci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Staraj się poznać znajomych, z którymi dziecko koresponduje za pomocą Internetu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Ustalcie zasady korzystania z Sieci oraz sposoby postępowania w razie nietypowych sytuacji-przydatna strona: </a:t>
            </a:r>
            <a:r>
              <a:rPr lang="pl-PL" sz="2800" b="1" i="1" dirty="0" smtClean="0">
                <a:solidFill>
                  <a:schemeClr val="accent2"/>
                </a:solidFill>
                <a:latin typeface="Calibri" pitchFamily="34" charset="0"/>
              </a:rPr>
              <a:t>www.dzieckowsieci.pl</a:t>
            </a:r>
            <a:endParaRPr lang="pl-PL" sz="28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B050"/>
                </a:solidFill>
              </a:rPr>
              <a:t>IX. Poznaj sposoby korzystania z Internetu przez Twoje dziecko</a:t>
            </a:r>
            <a:endParaRPr lang="pl-PL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8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pl-PL" sz="2800" dirty="0" smtClean="0"/>
              <a:t>	</a:t>
            </a:r>
          </a:p>
          <a:p>
            <a:pPr marL="109728" indent="0">
              <a:buNone/>
            </a:pPr>
            <a:r>
              <a:rPr lang="pl-PL" sz="2800" dirty="0"/>
              <a:t>	</a:t>
            </a:r>
            <a:r>
              <a:rPr lang="pl-PL" sz="2800" dirty="0" smtClean="0"/>
              <a:t>Z badań  NASK-u -Akademickiej Sieci Komputerowej wynika, że: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/>
              <a:t>86%  młodych ludzi korzysta z Internetu </a:t>
            </a:r>
          </a:p>
          <a:p>
            <a:pPr marL="109728" indent="0">
              <a:buNone/>
            </a:pPr>
            <a:r>
              <a:rPr lang="pl-PL" sz="2800" dirty="0" smtClean="0"/>
              <a:t>codziennie siedząc blisko 3,40h na dobę!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/>
              <a:t>Nasze dzieci zaczynają korzystać z sieci mając 8-9 lat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Font typeface="Wingdings" pitchFamily="2" charset="2"/>
              <a:buChar char="q"/>
            </a:pPr>
            <a:r>
              <a:rPr lang="pl-PL" sz="2800" dirty="0" smtClean="0"/>
              <a:t>Aktywności uczniów w Internecie rzadko towarzyszy refleksja na temat konsekwencji podejmowanych działań.</a:t>
            </a:r>
          </a:p>
          <a:p>
            <a:pPr>
              <a:buFont typeface="Wingdings" pitchFamily="2" charset="2"/>
              <a:buChar char="q"/>
            </a:pPr>
            <a:endParaRPr lang="pl-PL" sz="2800" dirty="0"/>
          </a:p>
        </p:txBody>
      </p:sp>
      <p:pic>
        <p:nvPicPr>
          <p:cNvPr id="4" name="Picture 1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8934"/>
            <a:ext cx="2071702" cy="1714512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743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Internet jest doskonałym źródłem wiedzy, jak również dostarczycielem rozrywki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</a:rPr>
              <a:t>Pozwól swojemu dziecku w świadomy i bezpieczny sposób w pełni korzystać z oferowanego przez Sieć bogactwa.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B050"/>
                </a:solidFill>
              </a:rPr>
              <a:t>X. Pamiętaj, że pozytywne strony Internetu   przeważają nad jego negatywnymi stronami</a:t>
            </a:r>
            <a:endParaRPr lang="pl-PL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9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pl-PL" altLang="pl-PL" sz="2400" b="1" dirty="0">
                <a:latin typeface="Arial" charset="0"/>
              </a:rPr>
              <a:t>Niebieska Linia</a:t>
            </a:r>
            <a:br>
              <a:rPr lang="pl-PL" altLang="pl-PL" sz="2400" b="1" dirty="0">
                <a:latin typeface="Arial" charset="0"/>
              </a:rPr>
            </a:br>
            <a:r>
              <a:rPr lang="pl-PL" altLang="pl-PL" sz="2400" dirty="0">
                <a:latin typeface="Arial" charset="0"/>
              </a:rPr>
              <a:t>(</a:t>
            </a:r>
            <a:r>
              <a:rPr lang="pl-PL" altLang="pl-PL" sz="2400" dirty="0">
                <a:solidFill>
                  <a:schemeClr val="accent3"/>
                </a:solidFill>
                <a:latin typeface="Arial" charset="0"/>
              </a:rPr>
              <a:t>www.niebieskalinia.pl</a:t>
            </a:r>
            <a:r>
              <a:rPr lang="pl-PL" altLang="pl-PL" sz="2400" dirty="0">
                <a:latin typeface="Arial" charset="0"/>
              </a:rPr>
              <a:t>, 0-801 120 002)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pl-PL" altLang="pl-PL" sz="2400" b="1" dirty="0">
                <a:latin typeface="Arial" charset="0"/>
              </a:rPr>
              <a:t>Fundacja Dzieci Niczyje</a:t>
            </a:r>
            <a:br>
              <a:rPr lang="pl-PL" altLang="pl-PL" sz="2400" b="1" dirty="0">
                <a:latin typeface="Arial" charset="0"/>
              </a:rPr>
            </a:br>
            <a:r>
              <a:rPr lang="pl-PL" altLang="pl-PL" sz="2400" dirty="0">
                <a:latin typeface="Arial" charset="0"/>
              </a:rPr>
              <a:t>(</a:t>
            </a:r>
            <a:r>
              <a:rPr lang="pl-PL" altLang="pl-PL" sz="2400" dirty="0">
                <a:solidFill>
                  <a:schemeClr val="accent3"/>
                </a:solidFill>
                <a:latin typeface="Arial" charset="0"/>
              </a:rPr>
              <a:t>www.dzieckowsieci.pl, </a:t>
            </a:r>
            <a:r>
              <a:rPr lang="pl-PL" altLang="pl-PL" sz="2400" dirty="0" err="1" smtClean="0">
                <a:solidFill>
                  <a:schemeClr val="accent3"/>
                </a:solidFill>
                <a:latin typeface="Arial" charset="0"/>
              </a:rPr>
              <a:t>www.sieciaki.pl</a:t>
            </a:r>
            <a:r>
              <a:rPr lang="pl-PL" altLang="pl-PL" sz="2400" dirty="0" smtClean="0">
                <a:latin typeface="Arial" charset="0"/>
              </a:rPr>
              <a:t>) </a:t>
            </a:r>
            <a:r>
              <a:rPr lang="pl-PL" altLang="pl-PL" sz="2400" dirty="0">
                <a:latin typeface="Arial" charset="0"/>
              </a:rPr>
              <a:t/>
            </a:r>
            <a:br>
              <a:rPr lang="pl-PL" altLang="pl-PL" sz="2400" dirty="0">
                <a:latin typeface="Arial" charset="0"/>
              </a:rPr>
            </a:br>
            <a:r>
              <a:rPr lang="pl-PL" altLang="pl-PL" sz="2400" dirty="0" smtClean="0">
                <a:latin typeface="Arial" charset="0"/>
              </a:rPr>
              <a:t>(616 </a:t>
            </a:r>
            <a:r>
              <a:rPr lang="pl-PL" altLang="pl-PL" sz="2400" dirty="0">
                <a:latin typeface="Arial" charset="0"/>
              </a:rPr>
              <a:t>02 68)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pl-PL" altLang="pl-PL" sz="2400" b="1" dirty="0" err="1">
                <a:latin typeface="Arial" charset="0"/>
              </a:rPr>
              <a:t>Dyżurnet</a:t>
            </a:r>
            <a:r>
              <a:rPr lang="pl-PL" altLang="pl-PL" sz="2400" b="1" dirty="0">
                <a:latin typeface="Arial" charset="0"/>
              </a:rPr>
              <a:t> </a:t>
            </a:r>
            <a:br>
              <a:rPr lang="pl-PL" altLang="pl-PL" sz="2400" b="1" dirty="0">
                <a:latin typeface="Arial" charset="0"/>
              </a:rPr>
            </a:br>
            <a:r>
              <a:rPr lang="pl-PL" altLang="pl-PL" sz="2400" dirty="0">
                <a:latin typeface="Arial" charset="0"/>
              </a:rPr>
              <a:t>(</a:t>
            </a:r>
            <a:r>
              <a:rPr lang="pl-PL" altLang="pl-PL" sz="2400" dirty="0">
                <a:solidFill>
                  <a:schemeClr val="accent3"/>
                </a:solidFill>
                <a:latin typeface="Arial" charset="0"/>
              </a:rPr>
              <a:t>www.hotline.org.p</a:t>
            </a:r>
            <a:r>
              <a:rPr lang="pl-PL" altLang="pl-PL" sz="2400" dirty="0">
                <a:latin typeface="Arial" charset="0"/>
              </a:rPr>
              <a:t>l, 0-801 615 005)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pl-PL" altLang="pl-PL" sz="2400" b="1" dirty="0">
                <a:latin typeface="Arial" charset="0"/>
              </a:rPr>
              <a:t>Komitet Ochrony Praw Dziecka</a:t>
            </a:r>
            <a:br>
              <a:rPr lang="pl-PL" altLang="pl-PL" sz="2400" b="1" dirty="0">
                <a:latin typeface="Arial" charset="0"/>
              </a:rPr>
            </a:br>
            <a:r>
              <a:rPr lang="pl-PL" altLang="pl-PL" sz="2400" dirty="0">
                <a:solidFill>
                  <a:schemeClr val="accent3"/>
                </a:solidFill>
                <a:latin typeface="Arial" charset="0"/>
              </a:rPr>
              <a:t>(www.kopd.org.pl</a:t>
            </a:r>
            <a:r>
              <a:rPr lang="pl-PL" altLang="pl-PL" sz="2400" dirty="0">
                <a:latin typeface="Arial" charset="0"/>
              </a:rPr>
              <a:t>, 0-22 626 49 19)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pl-PL" altLang="pl-PL" sz="2400" b="1" dirty="0">
                <a:latin typeface="Arial" charset="0"/>
              </a:rPr>
              <a:t>Kidprotect.pl</a:t>
            </a:r>
            <a:br>
              <a:rPr lang="pl-PL" altLang="pl-PL" sz="2400" b="1" dirty="0">
                <a:latin typeface="Arial" charset="0"/>
              </a:rPr>
            </a:br>
            <a:r>
              <a:rPr lang="pl-PL" altLang="pl-PL" sz="2400" dirty="0">
                <a:latin typeface="Arial" charset="0"/>
              </a:rPr>
              <a:t>(</a:t>
            </a:r>
            <a:r>
              <a:rPr lang="pl-PL" altLang="pl-PL" sz="2400" dirty="0">
                <a:solidFill>
                  <a:schemeClr val="accent3"/>
                </a:solidFill>
                <a:latin typeface="Arial" charset="0"/>
              </a:rPr>
              <a:t>www.kidprotect.pl, </a:t>
            </a:r>
            <a:r>
              <a:rPr lang="pl-PL" altLang="pl-PL" sz="2400" dirty="0">
                <a:latin typeface="Arial" charset="0"/>
              </a:rPr>
              <a:t>0-693 254 </a:t>
            </a:r>
            <a:r>
              <a:rPr lang="pl-PL" altLang="pl-PL" sz="2400" dirty="0" smtClean="0">
                <a:latin typeface="Arial" charset="0"/>
              </a:rPr>
              <a:t>898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pl-PL" altLang="pl-PL" sz="2400" dirty="0" smtClean="0">
                <a:latin typeface="Arial" charset="0"/>
                <a:hlinkClick r:id="rId3"/>
              </a:rPr>
              <a:t>www.saferinternet.pl-</a:t>
            </a:r>
            <a:r>
              <a:rPr lang="pl-PL" altLang="pl-PL" sz="2400" dirty="0" smtClean="0">
                <a:latin typeface="Arial" charset="0"/>
              </a:rPr>
              <a:t> pod tym adresem znajdziemy niezbędne informacje dotyczące zarówno zagrożeń, jak i zasad bezpiecznego używania nowoczesnych technologii.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2"/>
                </a:solidFill>
              </a:rPr>
              <a:t>Szukaj pomocy</a:t>
            </a:r>
            <a:endParaRPr lang="pl-PL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7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Internet nie jest ani zły ani dobry, źli bywają jedynie ludzie, którzy go używają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Zalety Internetu znacznie przeważają nad jego wadami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Ciekawość dziecka jest rzeczą naturalną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Anonimowość w Sieci jest tylko pozorna!!!!</a:t>
            </a:r>
          </a:p>
          <a:p>
            <a:pPr marL="109728" indent="0">
              <a:buNone/>
            </a:pP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Nie zapominaj</a:t>
            </a:r>
            <a:endParaRPr lang="pl-PL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9" descr="http://static.freepik.com/darmowe-zdjecie/ciekawo%C5%9B%C4%87-dziecka_2820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2088232" cy="1080120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4.bp.blogspot.com/-Pbp3KEpJtNM/USXl-dZ18JI/AAAAAAAAD6U/eonghLnzkJU/s1600/dziecko-w-domu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4418174" cy="2160239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8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888432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solidFill>
                  <a:schemeClr val="accent2"/>
                </a:solidFill>
                <a:latin typeface="Comic Sans MS" pitchFamily="66" charset="0"/>
              </a:rPr>
              <a:t>Co możemy zrobić </a:t>
            </a:r>
            <a:br>
              <a:rPr lang="pl-PL" sz="60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pl-PL" sz="6000" dirty="0" smtClean="0">
                <a:solidFill>
                  <a:schemeClr val="accent2"/>
                </a:solidFill>
                <a:latin typeface="Comic Sans MS" pitchFamily="66" charset="0"/>
              </a:rPr>
              <a:t>w zakresie bezpieczeństwa dzieci w Internecie?</a:t>
            </a:r>
            <a:endParaRPr lang="pl-PL" sz="6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715272" y="214290"/>
          <a:ext cx="1428728" cy="3643338"/>
        </p:xfrm>
        <a:graphic>
          <a:graphicData uri="http://schemas.openxmlformats.org/presentationml/2006/ole">
            <p:oleObj spid="_x0000_s2052" r:id="rId3" imgW="2568373" imgH="36565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220317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altLang="pl-PL" sz="5400" b="1" dirty="0" smtClean="0">
                <a:latin typeface="Comic Sans MS" pitchFamily="66" charset="0"/>
              </a:rPr>
              <a:t>Pokazujmy </a:t>
            </a:r>
            <a:r>
              <a:rPr lang="pl-PL" altLang="pl-PL" sz="5400" b="1" dirty="0">
                <a:latin typeface="Comic Sans MS" pitchFamily="66" charset="0"/>
              </a:rPr>
              <a:t>dziecku wartościowe miejsca</a:t>
            </a:r>
          </a:p>
          <a:p>
            <a:pPr algn="ctr"/>
            <a:endParaRPr lang="pl-PL" sz="5400" b="1" dirty="0">
              <a:latin typeface="Comic Sans MS" pitchFamily="66" charset="0"/>
            </a:endParaRPr>
          </a:p>
        </p:txBody>
      </p:sp>
      <p:pic>
        <p:nvPicPr>
          <p:cNvPr id="5122" name="Picture 2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86058"/>
            <a:ext cx="3429024" cy="3667148"/>
          </a:xfrm>
          <a:prstGeom prst="rect">
            <a:avLst/>
          </a:prstGeom>
          <a:noFill/>
        </p:spPr>
      </p:pic>
      <p:pic>
        <p:nvPicPr>
          <p:cNvPr id="5123" name="Picture 3" descr="C:\Users\dom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4057658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9292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9795" y="0"/>
            <a:ext cx="9036496" cy="730343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5400" dirty="0" smtClean="0">
                <a:latin typeface="Comic Sans MS" pitchFamily="66" charset="0"/>
              </a:rPr>
              <a:t>	</a:t>
            </a:r>
            <a:r>
              <a:rPr lang="pl-PL" sz="5400" b="1" dirty="0" smtClean="0">
                <a:latin typeface="Comic Sans MS" pitchFamily="66" charset="0"/>
              </a:rPr>
              <a:t>Odkrywajmy </a:t>
            </a:r>
            <a:r>
              <a:rPr lang="pl-PL" sz="5400" b="1" dirty="0">
                <a:latin typeface="Comic Sans MS" pitchFamily="66" charset="0"/>
              </a:rPr>
              <a:t>Internet i funkcje komputera razem z dzieckiem. </a:t>
            </a:r>
            <a:r>
              <a:rPr lang="pl-PL" sz="5400" b="1" dirty="0" smtClean="0">
                <a:latin typeface="Comic Sans MS" pitchFamily="66" charset="0"/>
              </a:rPr>
              <a:t>Bądźmy </a:t>
            </a:r>
            <a:r>
              <a:rPr lang="pl-PL" sz="5400" b="1" dirty="0">
                <a:latin typeface="Comic Sans MS" pitchFamily="66" charset="0"/>
              </a:rPr>
              <a:t>jego </a:t>
            </a:r>
            <a:r>
              <a:rPr lang="pl-PL" sz="5400" b="1" dirty="0" smtClean="0">
                <a:latin typeface="Comic Sans MS" pitchFamily="66" charset="0"/>
              </a:rPr>
              <a:t>pierwszymi przewodnikami </a:t>
            </a:r>
            <a:r>
              <a:rPr lang="pl-PL" sz="5400" b="1" dirty="0">
                <a:latin typeface="Comic Sans MS" pitchFamily="66" charset="0"/>
              </a:rPr>
              <a:t>po świecie Internetu i usług telekomunikacyjnych</a:t>
            </a:r>
          </a:p>
          <a:p>
            <a:endParaRPr lang="pl-PL" sz="5400" b="1" dirty="0">
              <a:latin typeface="Comic Sans MS" pitchFamily="66" charset="0"/>
            </a:endParaRPr>
          </a:p>
        </p:txBody>
      </p:sp>
      <p:pic>
        <p:nvPicPr>
          <p:cNvPr id="6" name="Picture 3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929199"/>
            <a:ext cx="3786214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5782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260649"/>
            <a:ext cx="8784976" cy="540060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pl-PL" sz="5800" dirty="0" smtClean="0">
                <a:latin typeface="Comic Sans MS" pitchFamily="66" charset="0"/>
              </a:rPr>
              <a:t>Nauczmy </a:t>
            </a:r>
            <a:r>
              <a:rPr lang="pl-PL" sz="5800" dirty="0">
                <a:latin typeface="Comic Sans MS" pitchFamily="66" charset="0"/>
              </a:rPr>
              <a:t>dziecko podstawowych zasad bezpieczeństwa </a:t>
            </a:r>
          </a:p>
          <a:p>
            <a:pPr marL="109728" indent="0" algn="ctr">
              <a:buNone/>
            </a:pPr>
            <a:r>
              <a:rPr lang="pl-PL" sz="5800" dirty="0">
                <a:latin typeface="Comic Sans MS" pitchFamily="66" charset="0"/>
              </a:rPr>
              <a:t>   i krytycznego podejścia do treści zamieszczanych</a:t>
            </a:r>
          </a:p>
          <a:p>
            <a:pPr marL="109728" indent="0" algn="ctr">
              <a:buNone/>
            </a:pPr>
            <a:r>
              <a:rPr lang="pl-PL" sz="5800" dirty="0">
                <a:latin typeface="Comic Sans MS" pitchFamily="66" charset="0"/>
              </a:rPr>
              <a:t>   w Internecie</a:t>
            </a:r>
            <a:r>
              <a:rPr lang="pl-PL" sz="5800" b="1" dirty="0">
                <a:latin typeface="Comic Sans MS" pitchFamily="66" charset="0"/>
              </a:rPr>
              <a:t>-NETYKIETA</a:t>
            </a:r>
          </a:p>
          <a:p>
            <a:pPr algn="ctr"/>
            <a:endParaRPr lang="pl-PL" dirty="0"/>
          </a:p>
        </p:txBody>
      </p:sp>
      <p:pic>
        <p:nvPicPr>
          <p:cNvPr id="4" name="Picture 2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2357454" cy="2571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dom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071942"/>
            <a:ext cx="1643074" cy="250033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73870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altLang="pl-PL" sz="5400" b="1" dirty="0">
                <a:latin typeface="Comic Sans MS" pitchFamily="66" charset="0"/>
              </a:rPr>
              <a:t>Niech komputer stoi </a:t>
            </a:r>
            <a:endParaRPr lang="pl-PL" altLang="pl-PL" sz="5400" b="1" dirty="0" smtClean="0">
              <a:latin typeface="Comic Sans MS" pitchFamily="66" charset="0"/>
            </a:endParaRPr>
          </a:p>
          <a:p>
            <a:pPr marL="109728" indent="0" algn="ctr">
              <a:buNone/>
            </a:pPr>
            <a:r>
              <a:rPr lang="pl-PL" altLang="pl-PL" sz="5400" b="1" dirty="0" smtClean="0">
                <a:latin typeface="Comic Sans MS" pitchFamily="66" charset="0"/>
              </a:rPr>
              <a:t>we </a:t>
            </a:r>
            <a:r>
              <a:rPr lang="pl-PL" altLang="pl-PL" sz="5400" b="1" dirty="0">
                <a:latin typeface="Comic Sans MS" pitchFamily="66" charset="0"/>
              </a:rPr>
              <a:t>wspólnym miejscu</a:t>
            </a:r>
          </a:p>
          <a:p>
            <a:endParaRPr lang="pl-PL" sz="5400" b="1" dirty="0">
              <a:latin typeface="Comic Sans MS" pitchFamily="66" charset="0"/>
            </a:endParaRPr>
          </a:p>
        </p:txBody>
      </p:sp>
      <p:pic>
        <p:nvPicPr>
          <p:cNvPr id="63490" name="Picture 2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5074"/>
            <a:ext cx="6286544" cy="3924322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87732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altLang="pl-PL" sz="5400" b="1" dirty="0">
                <a:latin typeface="Comic Sans MS" pitchFamily="66" charset="0"/>
              </a:rPr>
              <a:t>Nie </a:t>
            </a:r>
            <a:r>
              <a:rPr lang="pl-PL" altLang="pl-PL" sz="5400" b="1" dirty="0" smtClean="0">
                <a:latin typeface="Comic Sans MS" pitchFamily="66" charset="0"/>
              </a:rPr>
              <a:t>karzmy </a:t>
            </a:r>
            <a:r>
              <a:rPr lang="pl-PL" altLang="pl-PL" sz="5400" b="1" dirty="0">
                <a:latin typeface="Comic Sans MS" pitchFamily="66" charset="0"/>
              </a:rPr>
              <a:t>dziecka za błędy, o których </a:t>
            </a:r>
            <a:r>
              <a:rPr lang="pl-PL" altLang="pl-PL" sz="5400" b="1" dirty="0" smtClean="0">
                <a:latin typeface="Comic Sans MS" pitchFamily="66" charset="0"/>
              </a:rPr>
              <a:t>Nam  </a:t>
            </a:r>
            <a:r>
              <a:rPr lang="pl-PL" altLang="pl-PL" sz="5400" b="1" dirty="0">
                <a:latin typeface="Comic Sans MS" pitchFamily="66" charset="0"/>
              </a:rPr>
              <a:t>mówi</a:t>
            </a:r>
          </a:p>
          <a:p>
            <a:endParaRPr lang="pl-PL" sz="5400" b="1" dirty="0">
              <a:latin typeface="Comic Sans MS" pitchFamily="66" charset="0"/>
            </a:endParaRPr>
          </a:p>
        </p:txBody>
      </p:sp>
      <p:pic>
        <p:nvPicPr>
          <p:cNvPr id="7" name="Picture 4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286149" cy="4071966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5" descr="C:\Users\dom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214686"/>
            <a:ext cx="4286280" cy="3000396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00558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/>
          <a:lstStyle/>
          <a:p>
            <a:pPr marL="109728" indent="0" algn="ctr">
              <a:buNone/>
            </a:pPr>
            <a:r>
              <a:rPr lang="pl-PL" altLang="pl-PL" sz="5400" b="1" dirty="0" smtClean="0">
                <a:latin typeface="Comic Sans MS" pitchFamily="66" charset="0"/>
              </a:rPr>
              <a:t>	Nie bójmy </a:t>
            </a:r>
            <a:r>
              <a:rPr lang="pl-PL" altLang="pl-PL" sz="5400" b="1" dirty="0">
                <a:latin typeface="Comic Sans MS" pitchFamily="66" charset="0"/>
              </a:rPr>
              <a:t>się przyznać do niewiedzy</a:t>
            </a:r>
          </a:p>
          <a:p>
            <a:endParaRPr lang="pl-PL" dirty="0"/>
          </a:p>
        </p:txBody>
      </p:sp>
      <p:pic>
        <p:nvPicPr>
          <p:cNvPr id="4098" name="Picture 2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00306"/>
            <a:ext cx="5715040" cy="414340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5605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z</a:t>
            </a:r>
            <a:r>
              <a:rPr lang="pl-PL" altLang="pl-PL" sz="2800" dirty="0" smtClean="0">
                <a:latin typeface="Calibri" pitchFamily="34" charset="0"/>
              </a:rPr>
              <a:t>dobywanie i poszerzanie </a:t>
            </a:r>
            <a:r>
              <a:rPr lang="pl-PL" altLang="pl-PL" sz="2800" dirty="0">
                <a:latin typeface="Calibri" pitchFamily="34" charset="0"/>
              </a:rPr>
              <a:t>wiedzy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rozwijanie </a:t>
            </a:r>
            <a:r>
              <a:rPr lang="pl-PL" altLang="pl-PL" sz="2800" dirty="0" smtClean="0">
                <a:latin typeface="Calibri" pitchFamily="34" charset="0"/>
              </a:rPr>
              <a:t>zainteresowań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d</a:t>
            </a:r>
            <a:r>
              <a:rPr lang="pl-PL" altLang="pl-PL" sz="2800" dirty="0" smtClean="0">
                <a:latin typeface="Calibri" pitchFamily="34" charset="0"/>
              </a:rPr>
              <a:t>zielenie się swoimi zainteresowaniami</a:t>
            </a:r>
            <a:endParaRPr lang="pl-PL" altLang="pl-PL" sz="28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łatwy dostęp do </a:t>
            </a:r>
            <a:r>
              <a:rPr lang="pl-PL" altLang="pl-PL" sz="2800" dirty="0" smtClean="0">
                <a:latin typeface="Calibri" pitchFamily="34" charset="0"/>
              </a:rPr>
              <a:t>informacji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p</a:t>
            </a:r>
            <a:r>
              <a:rPr lang="pl-PL" altLang="pl-PL" sz="2800" dirty="0" smtClean="0">
                <a:latin typeface="Calibri" pitchFamily="34" charset="0"/>
              </a:rPr>
              <a:t>rezentacja swojej twórczości</a:t>
            </a:r>
            <a:endParaRPr lang="pl-PL" altLang="pl-PL" sz="28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komunikacja ze znajomymi na </a:t>
            </a:r>
            <a:br>
              <a:rPr lang="pl-PL" altLang="pl-PL" sz="2800" dirty="0">
                <a:latin typeface="Calibri" pitchFamily="34" charset="0"/>
              </a:rPr>
            </a:br>
            <a:r>
              <a:rPr lang="pl-PL" altLang="pl-PL" sz="2800" dirty="0">
                <a:latin typeface="Calibri" pitchFamily="34" charset="0"/>
              </a:rPr>
              <a:t>całym świecie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nawiązywanie wartościowych</a:t>
            </a:r>
            <a:br>
              <a:rPr lang="pl-PL" altLang="pl-PL" sz="2800" dirty="0">
                <a:latin typeface="Calibri" pitchFamily="34" charset="0"/>
              </a:rPr>
            </a:br>
            <a:r>
              <a:rPr lang="pl-PL" altLang="pl-PL" sz="2800" dirty="0">
                <a:latin typeface="Calibri" pitchFamily="34" charset="0"/>
              </a:rPr>
              <a:t>kontaktów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źródło rozrywki</a:t>
            </a:r>
          </a:p>
          <a:p>
            <a:pPr>
              <a:lnSpc>
                <a:spcPct val="90000"/>
              </a:lnSpc>
            </a:pPr>
            <a:endParaRPr lang="pl-PL" altLang="pl-PL" sz="2800" dirty="0">
              <a:latin typeface="Calibri" pitchFamily="34" charset="0"/>
            </a:endParaRPr>
          </a:p>
          <a:p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2"/>
                </a:solidFill>
              </a:rPr>
              <a:t>	Jasne strony Internetu</a:t>
            </a:r>
            <a:endParaRPr lang="pl-PL" sz="3600" dirty="0">
              <a:solidFill>
                <a:schemeClr val="accent2"/>
              </a:solidFill>
            </a:endParaRPr>
          </a:p>
        </p:txBody>
      </p:sp>
      <p:pic>
        <p:nvPicPr>
          <p:cNvPr id="4" name="Picture 5" descr="http://bellelavie.blox.pl/resource/mleczko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6124"/>
            <a:ext cx="3168352" cy="345524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58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5674635"/>
          </a:xfrm>
        </p:spPr>
        <p:txBody>
          <a:bodyPr/>
          <a:lstStyle/>
          <a:p>
            <a:pPr marL="109728" indent="0" algn="ctr">
              <a:buNone/>
            </a:pPr>
            <a:r>
              <a:rPr lang="pl-PL" altLang="pl-PL" sz="5400" dirty="0" smtClean="0">
                <a:latin typeface="Comic Sans MS" pitchFamily="66" charset="0"/>
              </a:rPr>
              <a:t>	</a:t>
            </a:r>
            <a:r>
              <a:rPr lang="pl-PL" altLang="pl-PL" sz="5400" b="1" dirty="0" smtClean="0">
                <a:latin typeface="Comic Sans MS" pitchFamily="66" charset="0"/>
              </a:rPr>
              <a:t>Proponujmy </a:t>
            </a:r>
            <a:r>
              <a:rPr lang="pl-PL" altLang="pl-PL" sz="5400" b="1" dirty="0">
                <a:latin typeface="Comic Sans MS" pitchFamily="66" charset="0"/>
              </a:rPr>
              <a:t>dziecku alternatywne sposoby spędzania czasu </a:t>
            </a:r>
            <a:r>
              <a:rPr lang="pl-PL" altLang="pl-PL" sz="5400" b="1" dirty="0" smtClean="0">
                <a:latin typeface="Comic Sans MS" pitchFamily="66" charset="0"/>
              </a:rPr>
              <a:t>         wolnego</a:t>
            </a:r>
          </a:p>
          <a:p>
            <a:pPr marL="109728" indent="0" algn="ctr">
              <a:buNone/>
            </a:pPr>
            <a:endParaRPr lang="pl-PL" b="1" dirty="0"/>
          </a:p>
        </p:txBody>
      </p:sp>
      <p:pic>
        <p:nvPicPr>
          <p:cNvPr id="8195" name="Picture 3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3929091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dom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86190"/>
            <a:ext cx="435771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09513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85729"/>
            <a:ext cx="8507288" cy="457203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altLang="pl-PL" sz="5400" b="1" dirty="0" smtClean="0">
                <a:latin typeface="Comic Sans MS" pitchFamily="66" charset="0"/>
              </a:rPr>
              <a:t>	Ustalmy </a:t>
            </a:r>
            <a:r>
              <a:rPr lang="pl-PL" altLang="pl-PL" sz="5400" b="1" dirty="0">
                <a:latin typeface="Comic Sans MS" pitchFamily="66" charset="0"/>
              </a:rPr>
              <a:t>z dzieckiem zasady korzystania </a:t>
            </a:r>
            <a:endParaRPr lang="pl-PL" altLang="pl-PL" sz="5400" b="1" dirty="0" smtClean="0">
              <a:latin typeface="Comic Sans MS" pitchFamily="66" charset="0"/>
            </a:endParaRPr>
          </a:p>
          <a:p>
            <a:pPr marL="109728" indent="0">
              <a:buNone/>
            </a:pPr>
            <a:r>
              <a:rPr lang="pl-PL" altLang="pl-PL" sz="5400" b="1" dirty="0">
                <a:latin typeface="Comic Sans MS" pitchFamily="66" charset="0"/>
              </a:rPr>
              <a:t> </a:t>
            </a:r>
            <a:r>
              <a:rPr lang="pl-PL" altLang="pl-PL" sz="5400" b="1" dirty="0" smtClean="0">
                <a:latin typeface="Comic Sans MS" pitchFamily="66" charset="0"/>
              </a:rPr>
              <a:t>    z </a:t>
            </a:r>
            <a:r>
              <a:rPr lang="pl-PL" altLang="pl-PL" sz="5400" b="1" dirty="0">
                <a:latin typeface="Comic Sans MS" pitchFamily="66" charset="0"/>
              </a:rPr>
              <a:t>Internetu </a:t>
            </a:r>
            <a:br>
              <a:rPr lang="pl-PL" altLang="pl-PL" sz="5400" b="1" dirty="0">
                <a:latin typeface="Comic Sans MS" pitchFamily="66" charset="0"/>
              </a:rPr>
            </a:br>
            <a:r>
              <a:rPr lang="pl-PL" altLang="pl-PL" sz="5400" b="1" dirty="0">
                <a:latin typeface="Comic Sans MS" pitchFamily="66" charset="0"/>
              </a:rPr>
              <a:t>i </a:t>
            </a:r>
            <a:r>
              <a:rPr lang="pl-PL" altLang="pl-PL" sz="5400" b="1" dirty="0" smtClean="0">
                <a:latin typeface="Comic Sans MS" pitchFamily="66" charset="0"/>
              </a:rPr>
              <a:t>egzekwujmy </a:t>
            </a:r>
            <a:r>
              <a:rPr lang="pl-PL" altLang="pl-PL" sz="5400" b="1" dirty="0">
                <a:latin typeface="Comic Sans MS" pitchFamily="66" charset="0"/>
              </a:rPr>
              <a:t>je – najpierw obowiązki potem komputer</a:t>
            </a:r>
          </a:p>
          <a:p>
            <a:endParaRPr lang="pl-PL" dirty="0"/>
          </a:p>
        </p:txBody>
      </p:sp>
      <p:pic>
        <p:nvPicPr>
          <p:cNvPr id="52227" name="Picture 3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786190"/>
            <a:ext cx="3929090" cy="285752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60478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428604"/>
            <a:ext cx="8572528" cy="5098571"/>
          </a:xfrm>
        </p:spPr>
        <p:txBody>
          <a:bodyPr/>
          <a:lstStyle/>
          <a:p>
            <a:pPr marL="109728" indent="0">
              <a:buNone/>
            </a:pPr>
            <a:r>
              <a:rPr lang="pl-PL" altLang="pl-PL" sz="2800" dirty="0" smtClean="0">
                <a:latin typeface="Calibri" pitchFamily="34" charset="0"/>
              </a:rPr>
              <a:t>	</a:t>
            </a:r>
            <a:r>
              <a:rPr lang="pl-PL" altLang="pl-PL" sz="5400" b="1" dirty="0" smtClean="0">
                <a:latin typeface="Comic Sans MS" pitchFamily="66" charset="0"/>
              </a:rPr>
              <a:t>Wspomagajmy </a:t>
            </a:r>
            <a:r>
              <a:rPr lang="pl-PL" altLang="pl-PL" sz="5400" b="1" dirty="0">
                <a:latin typeface="Comic Sans MS" pitchFamily="66" charset="0"/>
              </a:rPr>
              <a:t>się programami filtrującymi</a:t>
            </a: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76872"/>
            <a:ext cx="1766870" cy="1652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589240"/>
            <a:ext cx="1857388" cy="126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3380"/>
            <a:ext cx="2104762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2214546" y="324433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dirty="0" smtClean="0">
                <a:solidFill>
                  <a:srgbClr val="6699FF"/>
                </a:solidFill>
                <a:latin typeface="Perpetua" pitchFamily="16" charset="0"/>
              </a:rPr>
              <a:t>Cenzor  </a:t>
            </a:r>
            <a:r>
              <a:rPr lang="pl-PL" b="1" dirty="0" err="1" smtClean="0">
                <a:solidFill>
                  <a:srgbClr val="CC9900"/>
                </a:solidFill>
                <a:latin typeface="Perpetua" pitchFamily="16" charset="0"/>
                <a:hlinkClick r:id="rId5"/>
              </a:rPr>
              <a:t>www.cenzor.pl</a:t>
            </a:r>
            <a:endParaRPr lang="pl-PL" b="1" dirty="0">
              <a:solidFill>
                <a:srgbClr val="CC9900"/>
              </a:solidFill>
              <a:latin typeface="Perpetua" pitchFamily="16" charset="0"/>
              <a:hlinkClick r:id="rId5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00298" y="414338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6699FF"/>
                </a:solidFill>
                <a:latin typeface="Perpetua" pitchFamily="16" charset="0"/>
              </a:rPr>
              <a:t>Opiekun dziecka w Internecie </a:t>
            </a:r>
          </a:p>
          <a:p>
            <a:r>
              <a:rPr lang="pl-PL" b="1" dirty="0" err="1" smtClean="0">
                <a:solidFill>
                  <a:srgbClr val="6699FF"/>
                </a:solidFill>
                <a:latin typeface="Perpetua" pitchFamily="16" charset="0"/>
              </a:rPr>
              <a:t>www.opiekun.com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286000" y="550070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dirty="0" smtClean="0">
                <a:solidFill>
                  <a:srgbClr val="6699FF"/>
                </a:solidFill>
                <a:latin typeface="Perpetua" pitchFamily="16" charset="0"/>
              </a:rPr>
              <a:t>Opiekun ucznia w Internecie</a:t>
            </a:r>
            <a:r>
              <a:rPr lang="pl-PL" dirty="0" smtClean="0">
                <a:solidFill>
                  <a:srgbClr val="000000"/>
                </a:solidFill>
                <a:latin typeface="Perpetua" pitchFamily="16" charset="0"/>
              </a:rPr>
              <a:t> </a:t>
            </a:r>
            <a:r>
              <a:rPr lang="pl-PL" dirty="0" err="1" smtClean="0">
                <a:solidFill>
                  <a:srgbClr val="CC9900"/>
                </a:solidFill>
                <a:latin typeface="Perpetua" pitchFamily="16" charset="0"/>
                <a:hlinkClick r:id="rId6"/>
              </a:rPr>
              <a:t>www.opiekunucznia.pl</a:t>
            </a:r>
            <a:endParaRPr lang="pl-PL" dirty="0">
              <a:solidFill>
                <a:srgbClr val="CC9900"/>
              </a:solidFill>
              <a:latin typeface="Perpetua" pitchFamily="16" charset="0"/>
              <a:hlinkClick r:id="rId6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7864" y="2276872"/>
            <a:ext cx="1500198" cy="1652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724399"/>
            <a:ext cx="1493912" cy="1526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Prostokąt 11"/>
          <p:cNvSpPr/>
          <p:nvPr/>
        </p:nvSpPr>
        <p:spPr>
          <a:xfrm>
            <a:off x="6715140" y="2857496"/>
            <a:ext cx="20717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 smtClean="0">
                <a:solidFill>
                  <a:srgbClr val="6699FF"/>
                </a:solidFill>
                <a:latin typeface="Perpetua" pitchFamily="16" charset="0"/>
              </a:rPr>
              <a:t>Beniamin  </a:t>
            </a:r>
            <a:r>
              <a:rPr lang="pl-PL" dirty="0" smtClean="0">
                <a:solidFill>
                  <a:srgbClr val="000000"/>
                </a:solidFill>
                <a:latin typeface="Perpetua" pitchFamily="16" charset="0"/>
              </a:rPr>
              <a:t>       </a:t>
            </a:r>
            <a:r>
              <a:rPr lang="pl-PL" dirty="0" err="1" smtClean="0">
                <a:solidFill>
                  <a:srgbClr val="CC9900"/>
                </a:solidFill>
                <a:latin typeface="Perpetua" pitchFamily="16" charset="0"/>
                <a:hlinkClick r:id="rId9"/>
              </a:rPr>
              <a:t>www.beniamin.pl</a:t>
            </a:r>
            <a:endParaRPr lang="pl-PL" dirty="0">
              <a:solidFill>
                <a:srgbClr val="CC9900"/>
              </a:solidFill>
              <a:latin typeface="Perpetua" pitchFamily="16" charset="0"/>
              <a:hlinkClick r:id="rId9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000892" y="4643446"/>
            <a:ext cx="19288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 smtClean="0">
                <a:solidFill>
                  <a:srgbClr val="6699FF"/>
                </a:solidFill>
                <a:latin typeface="Perpetua" pitchFamily="16" charset="0"/>
              </a:rPr>
              <a:t>Nadzorca </a:t>
            </a:r>
            <a:r>
              <a:rPr lang="pl-PL" dirty="0" smtClean="0">
                <a:solidFill>
                  <a:srgbClr val="000000"/>
                </a:solidFill>
                <a:latin typeface="Perpetua" pitchFamily="16" charset="0"/>
              </a:rPr>
              <a:t> </a:t>
            </a:r>
            <a:r>
              <a:rPr lang="pl-PL" dirty="0" err="1" smtClean="0">
                <a:solidFill>
                  <a:srgbClr val="CC9900"/>
                </a:solidFill>
                <a:latin typeface="Perpetua" pitchFamily="16" charset="0"/>
                <a:hlinkClick r:id="rId10"/>
              </a:rPr>
              <a:t>www.nadzorca.pl</a:t>
            </a:r>
            <a:endParaRPr lang="pl-PL" dirty="0">
              <a:solidFill>
                <a:srgbClr val="CC9900"/>
              </a:solidFill>
              <a:latin typeface="Perpetua" pitchFamily="16" charset="0"/>
              <a:hlinkClick r:id="rId1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26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5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5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5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5890659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pl-PL" altLang="pl-PL" sz="5400" dirty="0" smtClean="0">
                <a:latin typeface="Comic Sans MS" pitchFamily="66" charset="0"/>
              </a:rPr>
              <a:t>	</a:t>
            </a:r>
            <a:r>
              <a:rPr lang="pl-PL" altLang="pl-PL" sz="5400" b="1" dirty="0" smtClean="0">
                <a:latin typeface="Comic Sans MS" pitchFamily="66" charset="0"/>
              </a:rPr>
              <a:t>Pamiętajmy</a:t>
            </a:r>
            <a:r>
              <a:rPr lang="pl-PL" altLang="pl-PL" sz="5400" dirty="0" smtClean="0">
                <a:latin typeface="Comic Sans MS" pitchFamily="66" charset="0"/>
              </a:rPr>
              <a:t>, </a:t>
            </a:r>
            <a:r>
              <a:rPr lang="pl-PL" altLang="pl-PL" sz="5400" dirty="0">
                <a:latin typeface="Comic Sans MS" pitchFamily="66" charset="0"/>
              </a:rPr>
              <a:t>że w dobie powszechnej dostępności do mobilnych urządzeń </a:t>
            </a:r>
            <a:endParaRPr lang="pl-PL" altLang="pl-PL" sz="5400" dirty="0" smtClean="0">
              <a:latin typeface="Comic Sans MS" pitchFamily="66" charset="0"/>
            </a:endParaRPr>
          </a:p>
          <a:p>
            <a:pPr marL="109728" indent="0" algn="ctr">
              <a:buNone/>
            </a:pPr>
            <a:r>
              <a:rPr lang="pl-PL" altLang="pl-PL" sz="5400" dirty="0" smtClean="0">
                <a:latin typeface="Comic Sans MS" pitchFamily="66" charset="0"/>
              </a:rPr>
              <a:t>z </a:t>
            </a:r>
            <a:r>
              <a:rPr lang="pl-PL" altLang="pl-PL" sz="5400" dirty="0">
                <a:latin typeface="Comic Sans MS" pitchFamily="66" charset="0"/>
              </a:rPr>
              <a:t>funkcjami </a:t>
            </a:r>
            <a:r>
              <a:rPr lang="pl-PL" altLang="pl-PL" sz="5400" dirty="0" smtClean="0">
                <a:latin typeface="Comic Sans MS" pitchFamily="66" charset="0"/>
              </a:rPr>
              <a:t>aparatu</a:t>
            </a:r>
          </a:p>
          <a:p>
            <a:pPr marL="109728" indent="0" algn="ctr">
              <a:buNone/>
            </a:pPr>
            <a:r>
              <a:rPr lang="pl-PL" altLang="pl-PL" sz="5400" dirty="0" smtClean="0">
                <a:latin typeface="Comic Sans MS" pitchFamily="66" charset="0"/>
              </a:rPr>
              <a:t> </a:t>
            </a:r>
            <a:r>
              <a:rPr lang="pl-PL" altLang="pl-PL" sz="5400" dirty="0">
                <a:latin typeface="Comic Sans MS" pitchFamily="66" charset="0"/>
              </a:rPr>
              <a:t>i kamery, zdjęcia i filmy mogą być wykorzystane przez dzieci do szykanowania rówieśników</a:t>
            </a:r>
            <a:endParaRPr lang="pl-PL" sz="5400" dirty="0">
              <a:latin typeface="Comic Sans MS" pitchFamily="66" charset="0"/>
            </a:endParaRPr>
          </a:p>
        </p:txBody>
      </p:sp>
      <p:pic>
        <p:nvPicPr>
          <p:cNvPr id="4" name="Picture 2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70868"/>
            <a:ext cx="857256" cy="2986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2860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pl-PL" altLang="pl-PL" sz="5400" dirty="0" smtClean="0">
                <a:latin typeface="Comic Sans MS" pitchFamily="66" charset="0"/>
              </a:rPr>
              <a:t>	</a:t>
            </a:r>
            <a:r>
              <a:rPr lang="pl-PL" altLang="pl-PL" sz="5400" b="1" dirty="0" smtClean="0">
                <a:latin typeface="Comic Sans MS" pitchFamily="66" charset="0"/>
              </a:rPr>
              <a:t>Pamiętajmy, </a:t>
            </a:r>
            <a:r>
              <a:rPr lang="pl-PL" altLang="pl-PL" sz="5400" b="1" dirty="0">
                <a:latin typeface="Comic Sans MS" pitchFamily="66" charset="0"/>
              </a:rPr>
              <a:t>że </a:t>
            </a:r>
            <a:r>
              <a:rPr lang="pl-PL" altLang="pl-PL" sz="5400" b="1" dirty="0" err="1">
                <a:latin typeface="Comic Sans MS" pitchFamily="66" charset="0"/>
              </a:rPr>
              <a:t>cyberprzemoc</a:t>
            </a:r>
            <a:r>
              <a:rPr lang="pl-PL" altLang="pl-PL" sz="5400" b="1" dirty="0">
                <a:latin typeface="Comic Sans MS" pitchFamily="66" charset="0"/>
              </a:rPr>
              <a:t> to również zamieszczanie przez dzieci na forach internetowych treści oczerniających </a:t>
            </a:r>
            <a:r>
              <a:rPr lang="pl-PL" altLang="pl-PL" sz="5400" b="1" dirty="0" smtClean="0">
                <a:latin typeface="Comic Sans MS" pitchFamily="66" charset="0"/>
              </a:rPr>
              <a:t>   rówieśników</a:t>
            </a:r>
            <a:endParaRPr lang="pl-PL" altLang="pl-PL" sz="5400" b="1" dirty="0">
              <a:latin typeface="Comic Sans MS" pitchFamily="66" charset="0"/>
            </a:endParaRPr>
          </a:p>
          <a:p>
            <a:endParaRPr lang="pl-PL" sz="5400" dirty="0">
              <a:latin typeface="Comic Sans MS" pitchFamily="66" charset="0"/>
            </a:endParaRPr>
          </a:p>
        </p:txBody>
      </p:sp>
      <p:pic>
        <p:nvPicPr>
          <p:cNvPr id="4" name="Picture 2" descr="C:\Users\do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1357322" cy="2285992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198215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pPr marL="109728" indent="0" algn="ctr">
              <a:buNone/>
            </a:pPr>
            <a:r>
              <a:rPr lang="pl-PL" altLang="pl-PL" sz="5400" b="1" dirty="0" smtClean="0">
                <a:latin typeface="Comic Sans MS" pitchFamily="66" charset="0"/>
              </a:rPr>
              <a:t> </a:t>
            </a:r>
            <a:r>
              <a:rPr lang="pl-PL" altLang="pl-PL" sz="4400" b="1" dirty="0" smtClean="0">
                <a:latin typeface="Comic Sans MS" pitchFamily="66" charset="0"/>
              </a:rPr>
              <a:t>Rozmowa to najlepsza ochrona Twojego dziecka –żadne rozwiązanie techniczne nie zastąpi dobrego kontaktu Rodzica z dzieckiem</a:t>
            </a:r>
            <a:endParaRPr lang="pl-PL" altLang="pl-PL" sz="4400" b="1" dirty="0">
              <a:latin typeface="Comic Sans MS" pitchFamily="66" charset="0"/>
            </a:endParaRPr>
          </a:p>
          <a:p>
            <a:pPr marL="109728" indent="0" algn="ctr">
              <a:buNone/>
            </a:pPr>
            <a:endParaRPr lang="pl-PL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143380"/>
            <a:ext cx="7358114" cy="2714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1857356" y="42860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1" i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PAMIĘTAJMY , ŻE …</a:t>
            </a:r>
            <a:endParaRPr lang="pl-PL" sz="3600" b="1" i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690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264043" y="1000108"/>
            <a:ext cx="66159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chemeClr val="accent3"/>
                </a:solidFill>
              </a:rPr>
              <a:t>Dziękuję za uwagę</a:t>
            </a:r>
            <a:endParaRPr lang="pl-PL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42" name="Picture 2" descr="C:\Users\dom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7358114" cy="3500462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3286116" y="607220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3"/>
                </a:solidFill>
              </a:rPr>
              <a:t>opracowała Elżbieta Grdeń</a:t>
            </a:r>
          </a:p>
          <a:p>
            <a:pPr algn="ctr"/>
            <a:r>
              <a:rPr lang="pl-PL" dirty="0" smtClean="0">
                <a:solidFill>
                  <a:schemeClr val="accent3"/>
                </a:solidFill>
              </a:rPr>
              <a:t>pedagog szkolny</a:t>
            </a:r>
            <a:endParaRPr lang="pl-PL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32859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l-PL" altLang="pl-PL" sz="2800" dirty="0" smtClean="0">
                <a:latin typeface="Calibri" pitchFamily="34" charset="0"/>
              </a:rPr>
              <a:t>stwarzają </a:t>
            </a:r>
            <a:r>
              <a:rPr lang="pl-PL" altLang="pl-PL" sz="2800" dirty="0">
                <a:latin typeface="Calibri" pitchFamily="34" charset="0"/>
              </a:rPr>
              <a:t>możliwość rozładowania emocji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d</a:t>
            </a:r>
            <a:r>
              <a:rPr lang="pl-PL" altLang="pl-PL" sz="2800" dirty="0" smtClean="0">
                <a:latin typeface="Calibri" pitchFamily="34" charset="0"/>
              </a:rPr>
              <a:t>ają </a:t>
            </a:r>
            <a:r>
              <a:rPr lang="pl-PL" altLang="pl-PL" sz="2800" dirty="0">
                <a:latin typeface="Calibri" pitchFamily="34" charset="0"/>
              </a:rPr>
              <a:t>poczucie władzy, bycia kimś wyjątkowym, odgrywania różnych ról (gry, grupy dyskusyjne)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pl-PL" altLang="pl-PL" sz="2800" dirty="0" smtClean="0">
                <a:latin typeface="Calibri" pitchFamily="34" charset="0"/>
              </a:rPr>
              <a:t>agresja </a:t>
            </a:r>
            <a:r>
              <a:rPr lang="pl-PL" altLang="pl-PL" sz="2800" dirty="0">
                <a:latin typeface="Calibri" pitchFamily="34" charset="0"/>
              </a:rPr>
              <a:t>często bywa </a:t>
            </a:r>
            <a:r>
              <a:rPr lang="pl-PL" altLang="pl-PL" sz="2800" dirty="0" smtClean="0">
                <a:latin typeface="Calibri" pitchFamily="34" charset="0"/>
              </a:rPr>
              <a:t>nagradzana</a:t>
            </a:r>
            <a:endParaRPr lang="pl-PL" altLang="pl-PL" sz="2800" dirty="0">
              <a:latin typeface="Calibri" pitchFamily="34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l-PL" altLang="pl-PL" sz="2800" dirty="0" smtClean="0">
                <a:latin typeface="Calibri" pitchFamily="34" charset="0"/>
                <a:cs typeface="Arial" charset="0"/>
              </a:rPr>
              <a:t> zaspokajają </a:t>
            </a:r>
            <a:r>
              <a:rPr lang="pl-PL" altLang="pl-PL" sz="2800" dirty="0">
                <a:latin typeface="Calibri" pitchFamily="34" charset="0"/>
                <a:cs typeface="Arial" charset="0"/>
              </a:rPr>
              <a:t>potrzeby psychospołeczne –</a:t>
            </a:r>
            <a:r>
              <a:rPr lang="pl-PL" altLang="pl-PL" sz="2800" dirty="0">
                <a:latin typeface="Calibri" pitchFamily="34" charset="0"/>
              </a:rPr>
              <a:t> </a:t>
            </a:r>
            <a:r>
              <a:rPr lang="pl-PL" altLang="pl-PL" sz="2800" dirty="0">
                <a:latin typeface="Calibri" pitchFamily="34" charset="0"/>
                <a:cs typeface="Arial" charset="0"/>
              </a:rPr>
              <a:t>kontaktów, przynależności do grupy</a:t>
            </a:r>
            <a:r>
              <a:rPr lang="pl-PL" altLang="pl-PL" sz="2800" dirty="0">
                <a:latin typeface="Calibri" pitchFamily="34" charset="0"/>
              </a:rPr>
              <a:t> – nowy wzorzec przyjaźni</a:t>
            </a:r>
            <a:endParaRPr lang="pl-PL" altLang="pl-PL" sz="2800" dirty="0">
              <a:latin typeface="Calibri" pitchFamily="34" charset="0"/>
              <a:cs typeface="Arial" charset="0"/>
            </a:endParaRPr>
          </a:p>
          <a:p>
            <a:pPr marL="109728" indent="0">
              <a:buNone/>
            </a:pPr>
            <a:r>
              <a:rPr lang="pl-PL" sz="2800" dirty="0" smtClean="0">
                <a:latin typeface="Calibri" pitchFamily="34" charset="0"/>
              </a:rPr>
              <a:t>                                                   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accent2"/>
                </a:solidFill>
              </a:rPr>
              <a:t>Internet, komputer, telewizor –ogromne możliwości – niezwykłe niebezpieczeństwo</a:t>
            </a:r>
            <a:endParaRPr lang="pl-PL" sz="3600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286256"/>
            <a:ext cx="4905381" cy="2286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80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z</a:t>
            </a:r>
            <a:r>
              <a:rPr lang="pl-PL" altLang="pl-PL" sz="2800" dirty="0" smtClean="0">
                <a:latin typeface="Calibri" pitchFamily="34" charset="0"/>
              </a:rPr>
              <a:t>awsze </a:t>
            </a:r>
            <a:r>
              <a:rPr lang="pl-PL" altLang="pl-PL" sz="2800" dirty="0">
                <a:latin typeface="Calibri" pitchFamily="34" charset="0"/>
              </a:rPr>
              <a:t>mają czas, nie męczą się i nie odmawiają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p</a:t>
            </a:r>
            <a:r>
              <a:rPr lang="pl-PL" altLang="pl-PL" sz="2800" dirty="0" smtClean="0">
                <a:latin typeface="Calibri" pitchFamily="34" charset="0"/>
              </a:rPr>
              <a:t>ozwalają </a:t>
            </a:r>
            <a:r>
              <a:rPr lang="pl-PL" altLang="pl-PL" sz="2800" dirty="0">
                <a:latin typeface="Calibri" pitchFamily="34" charset="0"/>
              </a:rPr>
              <a:t>wracać do ulubionych miejsc, bohaterów, akcji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n</a:t>
            </a:r>
            <a:r>
              <a:rPr lang="pl-PL" altLang="pl-PL" sz="2800" dirty="0" smtClean="0">
                <a:latin typeface="Calibri" pitchFamily="34" charset="0"/>
              </a:rPr>
              <a:t>ie </a:t>
            </a:r>
            <a:r>
              <a:rPr lang="pl-PL" altLang="pl-PL" sz="2800" dirty="0">
                <a:latin typeface="Calibri" pitchFamily="34" charset="0"/>
              </a:rPr>
              <a:t>karzą za błędy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m</a:t>
            </a:r>
            <a:r>
              <a:rPr lang="pl-PL" altLang="pl-PL" sz="2800" dirty="0" smtClean="0">
                <a:latin typeface="Calibri" pitchFamily="34" charset="0"/>
              </a:rPr>
              <a:t>oda </a:t>
            </a:r>
            <a:r>
              <a:rPr lang="pl-PL" altLang="pl-PL" sz="2800" dirty="0">
                <a:latin typeface="Calibri" pitchFamily="34" charset="0"/>
              </a:rPr>
              <a:t>na używanie komputera, Internetu, komórki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pl-PL" altLang="pl-PL" sz="2800" dirty="0">
                <a:latin typeface="Calibri" pitchFamily="34" charset="0"/>
              </a:rPr>
              <a:t>ł</a:t>
            </a:r>
            <a:r>
              <a:rPr lang="pl-PL" altLang="pl-PL" sz="2800" dirty="0" smtClean="0">
                <a:latin typeface="Calibri" pitchFamily="34" charset="0"/>
              </a:rPr>
              <a:t>atwe </a:t>
            </a:r>
            <a:r>
              <a:rPr lang="pl-PL" altLang="pl-PL" sz="2800" dirty="0">
                <a:latin typeface="Calibri" pitchFamily="34" charset="0"/>
              </a:rPr>
              <a:t>w dostępie i obsłudze</a:t>
            </a:r>
          </a:p>
          <a:p>
            <a:endParaRPr lang="pl-PL" sz="2800" dirty="0">
              <a:latin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2"/>
                </a:solidFill>
              </a:rPr>
              <a:t>Dlaczego atrakcyjne…?</a:t>
            </a:r>
            <a:endParaRPr lang="pl-PL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5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5414602"/>
          </a:xfrm>
        </p:spPr>
        <p:txBody>
          <a:bodyPr/>
          <a:lstStyle/>
          <a:p>
            <a:pPr lvl="0"/>
            <a:endParaRPr lang="pl-PL" sz="2800" dirty="0">
              <a:latin typeface="Arial" charset="0"/>
            </a:endParaRP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0233" y="874268"/>
            <a:ext cx="8712968" cy="1546620"/>
          </a:xfrm>
        </p:spPr>
        <p:txBody>
          <a:bodyPr>
            <a:normAutofit/>
          </a:bodyPr>
          <a:lstStyle/>
          <a:p>
            <a:r>
              <a:rPr lang="pl-PL" altLang="pl-PL" dirty="0" smtClean="0">
                <a:latin typeface="Arial" charset="0"/>
              </a:rPr>
              <a:t>             </a:t>
            </a:r>
            <a:r>
              <a:rPr lang="pl-PL" altLang="pl-PL" dirty="0">
                <a:latin typeface="Arial" charset="0"/>
              </a:rPr>
              <a:t> </a:t>
            </a:r>
            <a:r>
              <a:rPr lang="pl-PL" altLang="pl-PL" dirty="0" smtClean="0">
                <a:latin typeface="Arial" charset="0"/>
              </a:rPr>
              <a:t> </a:t>
            </a:r>
            <a:r>
              <a:rPr lang="pl-PL" altLang="pl-PL" dirty="0" smtClean="0">
                <a:solidFill>
                  <a:schemeClr val="accent2"/>
                </a:solidFill>
              </a:rPr>
              <a:t>,,Czas </a:t>
            </a:r>
            <a:r>
              <a:rPr lang="pl-PL" altLang="pl-PL" dirty="0">
                <a:solidFill>
                  <a:schemeClr val="accent2"/>
                </a:solidFill>
              </a:rPr>
              <a:t>ekranowy”</a:t>
            </a:r>
            <a:br>
              <a:rPr lang="pl-PL" altLang="pl-PL" dirty="0">
                <a:solidFill>
                  <a:schemeClr val="accent2"/>
                </a:solidFill>
              </a:rPr>
            </a:br>
            <a:r>
              <a:rPr lang="pl-PL" altLang="pl-PL" sz="3100" dirty="0">
                <a:solidFill>
                  <a:schemeClr val="accent2"/>
                </a:solidFill>
              </a:rPr>
              <a:t>dr Ewa Sokołowska, Uniwersytet Warszawski</a:t>
            </a:r>
            <a:endParaRPr lang="pl-PL" sz="3100" dirty="0">
              <a:solidFill>
                <a:schemeClr val="accent2"/>
              </a:solidFill>
            </a:endParaRPr>
          </a:p>
        </p:txBody>
      </p:sp>
      <p:pic>
        <p:nvPicPr>
          <p:cNvPr id="4" name="Picture 20" descr="http://t0.gstatic.com/images?q=tbn:8ESwG5StIID1cM:http://dziecko24.org/userfiles/image/dziecko_and_tv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23"/>
            <a:ext cx="2160240" cy="163190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http://t0.gstatic.com/images?q=tbn:1Ta8rjiTQrQSvM:http://www.echokatolickie.pl/upload/122884515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91680" cy="163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6118443"/>
              </p:ext>
            </p:extLst>
          </p:nvPr>
        </p:nvGraphicFramePr>
        <p:xfrm>
          <a:off x="1061864" y="2420887"/>
          <a:ext cx="7182544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752"/>
                <a:gridCol w="3780792"/>
              </a:tblGrid>
              <a:tr h="80649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       Wiek dziecka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   Czas ekranowy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3"/>
                          </a:solidFill>
                        </a:rPr>
                        <a:t>0-2 lat</a:t>
                      </a:r>
                      <a:endParaRPr lang="pl-PL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3"/>
                          </a:solidFill>
                        </a:rPr>
                        <a:t>wcale</a:t>
                      </a:r>
                      <a:endParaRPr lang="pl-PL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3"/>
                          </a:solidFill>
                        </a:rPr>
                        <a:t>2-3</a:t>
                      </a:r>
                      <a:endParaRPr lang="pl-PL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3"/>
                          </a:solidFill>
                        </a:rPr>
                        <a:t>Maksymalnie pół godziny dziennie</a:t>
                      </a:r>
                      <a:endParaRPr lang="pl-PL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3"/>
                          </a:solidFill>
                        </a:rPr>
                        <a:t>3-6</a:t>
                      </a:r>
                      <a:endParaRPr lang="pl-PL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3"/>
                          </a:solidFill>
                        </a:rPr>
                        <a:t>Maksymalnie do godziny dziennie</a:t>
                      </a:r>
                      <a:endParaRPr lang="pl-PL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3"/>
                          </a:solidFill>
                        </a:rPr>
                        <a:t>7 lat i wyżej</a:t>
                      </a:r>
                      <a:endParaRPr lang="pl-PL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3"/>
                          </a:solidFill>
                        </a:rPr>
                        <a:t>1 godzina maksymalnie 2</a:t>
                      </a:r>
                      <a:endParaRPr lang="pl-PL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727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35718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  <a:cs typeface="Calibri" pitchFamily="34" charset="0"/>
              </a:rPr>
              <a:t>izolacja- dzieci i młodzież grają najczęściej samotnie, wchodzą w kontakt z wirtualną rzeczywistością ewentualnie z użytkownikami zalogowanymi w sieci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>
                <a:latin typeface="Calibri" pitchFamily="34" charset="0"/>
                <a:cs typeface="Calibri" pitchFamily="34" charset="0"/>
              </a:rPr>
              <a:t>brak kontroli- gdy rodzice nie stawiają granic, nie kontrolują czasu spędzanego przed komputerem ani rodzaju wybieranych gier dziecko traci nad tym kontrolę , nie potrafi ograniczyć swojego grania… </a:t>
            </a:r>
            <a:endParaRPr lang="pl-PL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accent2"/>
                </a:solidFill>
              </a:rPr>
              <a:t>Świat gier komputerowych..zagrożenia</a:t>
            </a:r>
            <a:endParaRPr lang="pl-PL" sz="3600" dirty="0">
              <a:solidFill>
                <a:schemeClr val="accent2"/>
              </a:solidFill>
            </a:endParaRPr>
          </a:p>
        </p:txBody>
      </p:sp>
      <p:pic>
        <p:nvPicPr>
          <p:cNvPr id="51203" name="Picture 3" descr="C:\Users\dom\Desktop\Nowy folder\leonard-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500570"/>
            <a:ext cx="5357850" cy="235743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68760"/>
            <a:ext cx="8208912" cy="5256584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9675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2"/>
                </a:solidFill>
              </a:rPr>
              <a:t>Zagrożenia fizyczne</a:t>
            </a:r>
            <a:endParaRPr lang="pl-PL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7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1081</Words>
  <Application>Microsoft Office PowerPoint</Application>
  <PresentationFormat>Pokaz na ekranie (4:3)</PresentationFormat>
  <Paragraphs>194</Paragraphs>
  <Slides>46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46</vt:i4>
      </vt:variant>
    </vt:vector>
  </HeadingPairs>
  <TitlesOfParts>
    <vt:vector size="47" baseType="lpstr">
      <vt:lpstr>Hol</vt:lpstr>
      <vt:lpstr> Bezpieczeństwo w sieci zjawisko cyberprzemocy</vt:lpstr>
      <vt:lpstr>Slajd 2</vt:lpstr>
      <vt:lpstr>Slajd 3</vt:lpstr>
      <vt:lpstr> Jasne strony Internetu</vt:lpstr>
      <vt:lpstr>Internet, komputer, telewizor –ogromne możliwości – niezwykłe niebezpieczeństwo</vt:lpstr>
      <vt:lpstr>Dlaczego atrakcyjne…?</vt:lpstr>
      <vt:lpstr>               ,,Czas ekranowy” dr Ewa Sokołowska, Uniwersytet Warszawski</vt:lpstr>
      <vt:lpstr>Świat gier komputerowych..zagrożenia</vt:lpstr>
      <vt:lpstr>Zagrożenia fizyczne</vt:lpstr>
      <vt:lpstr>Zagrożenia internetowe</vt:lpstr>
      <vt:lpstr>Slajd 11</vt:lpstr>
      <vt:lpstr>Zagrażające treści</vt:lpstr>
      <vt:lpstr>Zagrożenia związane z kontaktowaniem</vt:lpstr>
      <vt:lpstr>Cyberprzemoc-problem społeczny?</vt:lpstr>
      <vt:lpstr>Cyberprzemoc a tradycyjna przemoc rówieśnicza</vt:lpstr>
      <vt:lpstr>Slajd 16</vt:lpstr>
      <vt:lpstr>Sprawcy wirtualnej agresji…</vt:lpstr>
      <vt:lpstr>Ofiary cyberprzemocy </vt:lpstr>
      <vt:lpstr>Czy można ochronić dziecko przed skutkami nowych technologii…?  </vt:lpstr>
      <vt:lpstr>     10 porad dla Rodziców   dotyczących bezpiecznego korzystania z Internetu przez    dzieci: </vt:lpstr>
      <vt:lpstr>  I. Odkrywaj Internet razem               z dzieckiem </vt:lpstr>
      <vt:lpstr>II. Naucz dziecko podstawowych zasad bezpieczeństwa w Internecie</vt:lpstr>
      <vt:lpstr>III. Rozmawiaj z dziećmi o ryzyku umawiania się na spotkania z osobami poznanymi w sieci</vt:lpstr>
      <vt:lpstr>IV. Naucz swoje dziecko ostrożności przy podawaniu prywatnych danych</vt:lpstr>
      <vt:lpstr>V. Naucz dziecko krytycznego podejścia do informacji            przeczytanych w Sieci</vt:lpstr>
      <vt:lpstr>VI. Bądź wyrozumiały dla swojego dziecka</vt:lpstr>
      <vt:lpstr>VII. Zgłaszaj nielegalne i szkodliwe treści</vt:lpstr>
      <vt:lpstr>VIII. Zapoznaj dziecko z NETYKIETĄ-Kodeksem Dobrego Zachowania w Internecie</vt:lpstr>
      <vt:lpstr>IX. Poznaj sposoby korzystania z Internetu przez Twoje dziecko</vt:lpstr>
      <vt:lpstr>X. Pamiętaj, że pozytywne strony Internetu   przeważają nad jego negatywnymi stronami</vt:lpstr>
      <vt:lpstr>Szukaj pomocy</vt:lpstr>
      <vt:lpstr>Nie zapominaj</vt:lpstr>
      <vt:lpstr>Co możemy zrobić  w zakresie bezpieczeństwa dzieci w Internecie?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 sieci- zjawisko cyberprzemocy</dc:title>
  <dc:creator>User</dc:creator>
  <cp:lastModifiedBy>dom</cp:lastModifiedBy>
  <cp:revision>185</cp:revision>
  <dcterms:created xsi:type="dcterms:W3CDTF">2014-12-30T07:29:39Z</dcterms:created>
  <dcterms:modified xsi:type="dcterms:W3CDTF">2015-02-18T19:55:31Z</dcterms:modified>
</cp:coreProperties>
</file>