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2"/>
  </p:notesMasterIdLst>
  <p:sldIdLst>
    <p:sldId id="256" r:id="rId2"/>
    <p:sldId id="276" r:id="rId3"/>
    <p:sldId id="257" r:id="rId4"/>
    <p:sldId id="260" r:id="rId5"/>
    <p:sldId id="274" r:id="rId6"/>
    <p:sldId id="264" r:id="rId7"/>
    <p:sldId id="258" r:id="rId8"/>
    <p:sldId id="262" r:id="rId9"/>
    <p:sldId id="265" r:id="rId10"/>
    <p:sldId id="263" r:id="rId11"/>
    <p:sldId id="266" r:id="rId12"/>
    <p:sldId id="267" r:id="rId13"/>
    <p:sldId id="268" r:id="rId14"/>
    <p:sldId id="269" r:id="rId15"/>
    <p:sldId id="270" r:id="rId16"/>
    <p:sldId id="271" r:id="rId17"/>
    <p:sldId id="273" r:id="rId18"/>
    <p:sldId id="275" r:id="rId19"/>
    <p:sldId id="272" r:id="rId20"/>
    <p:sldId id="277"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0591B-3934-4EFE-A5FC-A6885A311246}" type="datetimeFigureOut">
              <a:rPr lang="pl-PL" smtClean="0"/>
              <a:pPr/>
              <a:t>2015-02-18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CB5D5-F741-4B03-ABB1-DE2467E3AE73}" type="slidenum">
              <a:rPr lang="pl-PL" smtClean="0"/>
              <a:pPr/>
              <a:t>‹#›</a:t>
            </a:fld>
            <a:endParaRPr lang="pl-PL"/>
          </a:p>
        </p:txBody>
      </p:sp>
    </p:spTree>
    <p:extLst>
      <p:ext uri="{BB962C8B-B14F-4D97-AF65-F5344CB8AC3E}">
        <p14:creationId xmlns:p14="http://schemas.microsoft.com/office/powerpoint/2010/main" xmlns="" val="859632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255CB5D5-F741-4B03-ABB1-DE2467E3AE73}" type="slidenum">
              <a:rPr lang="pl-PL" smtClean="0"/>
              <a:pPr/>
              <a:t>13</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5659069C-8D29-4268-B508-A7F6362259B3}" type="datetimeFigureOut">
              <a:rPr lang="pl-PL" smtClean="0"/>
              <a:pPr/>
              <a:t>2015-02-18</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07C9CE2B-310F-4388-B504-4FF8E91D336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7C9CE2B-310F-4388-B504-4FF8E91D336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7C9CE2B-310F-4388-B504-4FF8E91D336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7C9CE2B-310F-4388-B504-4FF8E91D3360}"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7C9CE2B-310F-4388-B504-4FF8E91D3360}"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07C9CE2B-310F-4388-B504-4FF8E91D3360}"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07C9CE2B-310F-4388-B504-4FF8E91D336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07C9CE2B-310F-4388-B504-4FF8E91D3360}"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5659069C-8D29-4268-B508-A7F6362259B3}" type="datetimeFigureOut">
              <a:rPr lang="pl-PL" smtClean="0"/>
              <a:pPr/>
              <a:t>2015-02-18</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07C9CE2B-310F-4388-B504-4FF8E91D336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5659069C-8D29-4268-B508-A7F6362259B3}" type="datetimeFigureOut">
              <a:rPr lang="pl-PL" smtClean="0"/>
              <a:pPr/>
              <a:t>2015-02-18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07C9CE2B-310F-4388-B504-4FF8E91D336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5659069C-8D29-4268-B508-A7F6362259B3}" type="datetimeFigureOut">
              <a:rPr lang="pl-PL" smtClean="0"/>
              <a:pPr/>
              <a:t>2015-02-18</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07C9CE2B-310F-4388-B504-4FF8E91D3360}"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59069C-8D29-4268-B508-A7F6362259B3}" type="datetimeFigureOut">
              <a:rPr lang="pl-PL" smtClean="0"/>
              <a:pPr/>
              <a:t>2015-02-18</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C9CE2B-310F-4388-B504-4FF8E91D336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3400" y="260648"/>
            <a:ext cx="7851648" cy="2736304"/>
          </a:xfrm>
        </p:spPr>
        <p:txBody>
          <a:bodyPr>
            <a:normAutofit fontScale="90000"/>
          </a:bodyPr>
          <a:lstStyle/>
          <a:p>
            <a:pPr algn="ct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i="1" dirty="0" smtClean="0">
                <a:solidFill>
                  <a:srgbClr val="0070C0"/>
                </a:solidFill>
                <a:latin typeface="Times New Roman" pitchFamily="18" charset="0"/>
                <a:cs typeface="Times New Roman" pitchFamily="18" charset="0"/>
              </a:rPr>
              <a:t>Aby dziecku chciało się chcieć… rola rodziców </a:t>
            </a:r>
            <a:br>
              <a:rPr lang="pl-PL" i="1" dirty="0" smtClean="0">
                <a:solidFill>
                  <a:srgbClr val="0070C0"/>
                </a:solidFill>
                <a:latin typeface="Times New Roman" pitchFamily="18" charset="0"/>
                <a:cs typeface="Times New Roman" pitchFamily="18" charset="0"/>
              </a:rPr>
            </a:br>
            <a:r>
              <a:rPr lang="pl-PL" i="1" dirty="0" smtClean="0">
                <a:solidFill>
                  <a:srgbClr val="0070C0"/>
                </a:solidFill>
                <a:latin typeface="Times New Roman" pitchFamily="18" charset="0"/>
                <a:cs typeface="Times New Roman" pitchFamily="18" charset="0"/>
              </a:rPr>
              <a:t>w motywowaniu dziecka do nauki</a:t>
            </a:r>
            <a:endParaRPr lang="pl-PL" i="1" dirty="0">
              <a:solidFill>
                <a:srgbClr val="0070C0"/>
              </a:solidFill>
              <a:latin typeface="Times New Roman" pitchFamily="18" charset="0"/>
              <a:cs typeface="Times New Roman" pitchFamily="18" charset="0"/>
            </a:endParaRPr>
          </a:p>
        </p:txBody>
      </p:sp>
      <p:sp>
        <p:nvSpPr>
          <p:cNvPr id="4" name="pole tekstowe 3"/>
          <p:cNvSpPr txBox="1"/>
          <p:nvPr/>
        </p:nvSpPr>
        <p:spPr>
          <a:xfrm>
            <a:off x="785786" y="4357694"/>
            <a:ext cx="3786214" cy="646331"/>
          </a:xfrm>
          <a:prstGeom prst="rect">
            <a:avLst/>
          </a:prstGeom>
          <a:noFill/>
        </p:spPr>
        <p:txBody>
          <a:bodyPr wrap="square" rtlCol="0">
            <a:spAutoFit/>
          </a:bodyPr>
          <a:lstStyle/>
          <a:p>
            <a:pPr algn="ctr"/>
            <a:r>
              <a:rPr lang="pl-PL" b="1" dirty="0" smtClean="0">
                <a:solidFill>
                  <a:srgbClr val="0070C0"/>
                </a:solidFill>
              </a:rPr>
              <a:t>Opracowała: Elżbieta Grdeń</a:t>
            </a:r>
          </a:p>
          <a:p>
            <a:pPr algn="ctr"/>
            <a:r>
              <a:rPr lang="pl-PL" b="1" dirty="0" smtClean="0">
                <a:solidFill>
                  <a:srgbClr val="0070C0"/>
                </a:solidFill>
              </a:rPr>
              <a:t>pedagog szkolny</a:t>
            </a:r>
            <a:endParaRPr lang="pl-PL" b="1" dirty="0">
              <a:solidFill>
                <a:srgbClr val="0070C0"/>
              </a:solidFill>
            </a:endParaRPr>
          </a:p>
        </p:txBody>
      </p:sp>
      <p:pic>
        <p:nvPicPr>
          <p:cNvPr id="3" name="Picture 2" descr="http://www.sp3.gryfice.eu/pliki/rekrutacja.gif"/>
          <p:cNvPicPr>
            <a:picLocks noChangeAspect="1" noChangeArrowheads="1"/>
          </p:cNvPicPr>
          <p:nvPr/>
        </p:nvPicPr>
        <p:blipFill>
          <a:blip r:embed="rId2" cstate="print"/>
          <a:srcRect/>
          <a:stretch>
            <a:fillRect/>
          </a:stretch>
        </p:blipFill>
        <p:spPr bwMode="auto">
          <a:xfrm>
            <a:off x="4929190" y="3143248"/>
            <a:ext cx="3810000" cy="3714752"/>
          </a:xfrm>
          <a:prstGeom prst="rect">
            <a:avLst/>
          </a:prstGeom>
          <a:ln w="190500" cap="sq">
            <a:solidFill>
              <a:schemeClr val="accent4"/>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9416"/>
            <a:ext cx="8115328" cy="5248584"/>
          </a:xfrm>
        </p:spPr>
        <p:txBody>
          <a:bodyPr>
            <a:normAutofit/>
          </a:bodyPr>
          <a:lstStyle/>
          <a:p>
            <a:pPr>
              <a:buNone/>
            </a:pPr>
            <a:r>
              <a:rPr lang="pl-PL" sz="2800" b="1" dirty="0" smtClean="0">
                <a:solidFill>
                  <a:srgbClr val="00B050"/>
                </a:solidFill>
                <a:latin typeface="Times New Roman" pitchFamily="18" charset="0"/>
                <a:cs typeface="Times New Roman" pitchFamily="18" charset="0"/>
              </a:rPr>
              <a:t>Służenie przykładem-rozwijanie naturalnej ciekawości , wzbudzanie motywacji do poznawania nowych rzeczy poprzez: </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wspólne</a:t>
            </a:r>
            <a:r>
              <a:rPr lang="pl-PL" sz="2800" b="1" i="1" dirty="0" smtClean="0">
                <a:solidFill>
                  <a:schemeClr val="tx2"/>
                </a:solidFill>
                <a:latin typeface="Times New Roman" pitchFamily="18" charset="0"/>
                <a:cs typeface="Times New Roman" pitchFamily="18" charset="0"/>
              </a:rPr>
              <a:t> </a:t>
            </a:r>
            <a:r>
              <a:rPr lang="pl-PL" sz="2800" i="1" dirty="0" smtClean="0">
                <a:solidFill>
                  <a:schemeClr val="tx2"/>
                </a:solidFill>
                <a:latin typeface="Times New Roman" pitchFamily="18" charset="0"/>
                <a:cs typeface="Times New Roman" pitchFamily="18" charset="0"/>
              </a:rPr>
              <a:t> czytanie książek i czasopism,</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 rozwiązywanie krzyżówek, </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hobby, </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wykorzystywanie codziennych czynności do ćwiczeń różnych umiejętności np. liczenia, logicznego myślenia,</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 wycieczki ….</a:t>
            </a:r>
            <a:endParaRPr lang="pl-PL" sz="2800" i="1" dirty="0">
              <a:solidFill>
                <a:schemeClr val="tx2"/>
              </a:solidFill>
              <a:latin typeface="Times New Roman" pitchFamily="18" charset="0"/>
              <a:cs typeface="Times New Roman" pitchFamily="18" charset="0"/>
            </a:endParaRPr>
          </a:p>
        </p:txBody>
      </p:sp>
      <p:sp>
        <p:nvSpPr>
          <p:cNvPr id="2" name="Tytuł 1"/>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	</a:t>
            </a:r>
            <a:r>
              <a:rPr lang="pl-PL" sz="3100" dirty="0" smtClean="0">
                <a:solidFill>
                  <a:srgbClr val="0070C0"/>
                </a:solidFill>
                <a:latin typeface="Times New Roman" pitchFamily="18" charset="0"/>
                <a:cs typeface="Times New Roman" pitchFamily="18" charset="0"/>
              </a:rPr>
              <a:t>Pożądane zachowania rodziców, które wpływają na motywację i stosunek do nauki</a:t>
            </a:r>
            <a:endParaRPr lang="pl-PL" sz="3100" dirty="0">
              <a:solidFill>
                <a:srgbClr val="0070C0"/>
              </a:solidFill>
              <a:latin typeface="Times New Roman" pitchFamily="18" charset="0"/>
              <a:cs typeface="Times New Roman" pitchFamily="18" charset="0"/>
            </a:endParaRPr>
          </a:p>
        </p:txBody>
      </p:sp>
      <p:pic>
        <p:nvPicPr>
          <p:cNvPr id="1026" name="Picture 2" descr="C:\Users\dom\AppData\Local\Microsoft\Windows\Temporary Internet Files\Content.IE5\B04C2L5C\MC900088890[1].wmf"/>
          <p:cNvPicPr>
            <a:picLocks noChangeAspect="1" noChangeArrowheads="1"/>
          </p:cNvPicPr>
          <p:nvPr/>
        </p:nvPicPr>
        <p:blipFill>
          <a:blip r:embed="rId2" cstate="print"/>
          <a:srcRect/>
          <a:stretch>
            <a:fillRect/>
          </a:stretch>
        </p:blipFill>
        <p:spPr bwMode="auto">
          <a:xfrm>
            <a:off x="6000760" y="5214950"/>
            <a:ext cx="2928958" cy="16430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285728"/>
            <a:ext cx="7239000" cy="4786346"/>
          </a:xfrm>
        </p:spPr>
        <p:txBody>
          <a:bodyPr>
            <a:noAutofit/>
          </a:bodyPr>
          <a:lstStyle/>
          <a:p>
            <a:pPr>
              <a:buFont typeface="Wingdings" pitchFamily="2" charset="2"/>
              <a:buChar char="q"/>
            </a:pPr>
            <a:r>
              <a:rPr lang="pl-PL" sz="2800" b="1" dirty="0" smtClean="0">
                <a:solidFill>
                  <a:srgbClr val="00B050"/>
                </a:solidFill>
                <a:latin typeface="Times New Roman" pitchFamily="18" charset="0"/>
                <a:cs typeface="Times New Roman" pitchFamily="18" charset="0"/>
              </a:rPr>
              <a:t>Dostrzeganie sukcesów, stosowanie pochwał- </a:t>
            </a:r>
            <a:r>
              <a:rPr lang="pl-PL" sz="2800" i="1" dirty="0" smtClean="0">
                <a:solidFill>
                  <a:schemeClr val="tx2"/>
                </a:solidFill>
                <a:latin typeface="Times New Roman" pitchFamily="18" charset="0"/>
                <a:cs typeface="Times New Roman" pitchFamily="18" charset="0"/>
              </a:rPr>
              <a:t>każda zmiana na lepsze utrwali się szybciej, jeśli zostanie dostrzeżona i doceniona. W pochwałach warto koncentrować się na wysiłku, jaki dziecko włożyło w wykonanie jakiegoś zadania niż na jego cechach wrodzonych.</a:t>
            </a:r>
          </a:p>
          <a:p>
            <a:pPr>
              <a:buFont typeface="Wingdings" pitchFamily="2" charset="2"/>
              <a:buChar char="q"/>
            </a:pPr>
            <a:r>
              <a:rPr lang="pl-PL" sz="2800" b="1" dirty="0" smtClean="0">
                <a:solidFill>
                  <a:srgbClr val="00B050"/>
                </a:solidFill>
                <a:latin typeface="Times New Roman" pitchFamily="18" charset="0"/>
                <a:cs typeface="Times New Roman" pitchFamily="18" charset="0"/>
              </a:rPr>
              <a:t>Właściwa organizacja </a:t>
            </a:r>
            <a:r>
              <a:rPr lang="pl-PL" sz="2800" b="1" i="1" dirty="0" smtClean="0">
                <a:solidFill>
                  <a:srgbClr val="00B050"/>
                </a:solidFill>
                <a:latin typeface="Times New Roman" pitchFamily="18" charset="0"/>
                <a:cs typeface="Times New Roman" pitchFamily="18" charset="0"/>
              </a:rPr>
              <a:t>czasu-</a:t>
            </a:r>
            <a:r>
              <a:rPr lang="pl-PL" sz="2800" i="1" dirty="0" smtClean="0">
                <a:solidFill>
                  <a:schemeClr val="tx2"/>
                </a:solidFill>
                <a:latin typeface="Times New Roman" pitchFamily="18" charset="0"/>
                <a:cs typeface="Times New Roman" pitchFamily="18" charset="0"/>
              </a:rPr>
              <a:t> bardzo pomaga dziecku zmobilizować się do pracy, ważny jest stabilny harmonogram – dziecko powinno mieć czas na zabawę, naukę i swoje hobby</a:t>
            </a:r>
            <a:r>
              <a:rPr lang="pl-PL" sz="2800" dirty="0" smtClean="0">
                <a:solidFill>
                  <a:schemeClr val="tx2"/>
                </a:solidFill>
                <a:latin typeface="Times New Roman" pitchFamily="18" charset="0"/>
                <a:cs typeface="Times New Roman" pitchFamily="18" charset="0"/>
              </a:rPr>
              <a:t>. </a:t>
            </a:r>
            <a:endParaRPr lang="pl-PL" sz="2800" dirty="0">
              <a:solidFill>
                <a:srgbClr val="00B050"/>
              </a:solidFill>
              <a:latin typeface="Times New Roman" pitchFamily="18" charset="0"/>
              <a:cs typeface="Times New Roman" pitchFamily="18" charset="0"/>
            </a:endParaRPr>
          </a:p>
        </p:txBody>
      </p:sp>
      <p:pic>
        <p:nvPicPr>
          <p:cNvPr id="2050" name="Picture 2" descr="C:\Users\dom\AppData\Local\Microsoft\Windows\Temporary Internet Files\Content.IE5\B04C2L5C\MC900397524[1].wmf"/>
          <p:cNvPicPr>
            <a:picLocks noChangeAspect="1" noChangeArrowheads="1"/>
          </p:cNvPicPr>
          <p:nvPr/>
        </p:nvPicPr>
        <p:blipFill>
          <a:blip r:embed="rId2" cstate="print"/>
          <a:srcRect/>
          <a:stretch>
            <a:fillRect/>
          </a:stretch>
        </p:blipFill>
        <p:spPr bwMode="auto">
          <a:xfrm>
            <a:off x="4786314" y="5143512"/>
            <a:ext cx="3342378" cy="17144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71480"/>
            <a:ext cx="8258204" cy="5884256"/>
          </a:xfrm>
        </p:spPr>
        <p:txBody>
          <a:bodyPr>
            <a:normAutofit lnSpcReduction="10000"/>
          </a:bodyPr>
          <a:lstStyle/>
          <a:p>
            <a:pPr>
              <a:buFont typeface="Wingdings" pitchFamily="2" charset="2"/>
              <a:buChar char="q"/>
            </a:pPr>
            <a:r>
              <a:rPr lang="pl-PL" sz="3600" b="1" dirty="0" smtClean="0">
                <a:solidFill>
                  <a:srgbClr val="00B050"/>
                </a:solidFill>
                <a:latin typeface="Times New Roman" pitchFamily="18" charset="0"/>
                <a:cs typeface="Times New Roman" pitchFamily="18" charset="0"/>
              </a:rPr>
              <a:t>Stawianie racjonalnych wymagań</a:t>
            </a:r>
          </a:p>
          <a:p>
            <a:pPr>
              <a:buFont typeface="Wingdings" pitchFamily="2" charset="2"/>
              <a:buChar char="q"/>
            </a:pPr>
            <a:r>
              <a:rPr lang="pl-PL" sz="3200" i="1" dirty="0" smtClean="0">
                <a:solidFill>
                  <a:srgbClr val="00B050"/>
                </a:solidFill>
                <a:latin typeface="Times New Roman" pitchFamily="18" charset="0"/>
                <a:cs typeface="Times New Roman" pitchFamily="18" charset="0"/>
              </a:rPr>
              <a:t> </a:t>
            </a:r>
            <a:r>
              <a:rPr lang="pl-PL" sz="3200" i="1" dirty="0" smtClean="0">
                <a:solidFill>
                  <a:schemeClr val="tx2"/>
                </a:solidFill>
                <a:latin typeface="Times New Roman" pitchFamily="18" charset="0"/>
                <a:cs typeface="Times New Roman" pitchFamily="18" charset="0"/>
              </a:rPr>
              <a:t>aspiracje rodziców wobec dzieci powinny być odpowiednie do posiadanych predyspozycji</a:t>
            </a:r>
          </a:p>
          <a:p>
            <a:pPr>
              <a:buNone/>
            </a:pPr>
            <a:r>
              <a:rPr lang="pl-PL" sz="3200" i="1" dirty="0" smtClean="0">
                <a:solidFill>
                  <a:schemeClr val="tx2"/>
                </a:solidFill>
                <a:latin typeface="Times New Roman" pitchFamily="18" charset="0"/>
                <a:cs typeface="Times New Roman" pitchFamily="18" charset="0"/>
              </a:rPr>
              <a:t> i uzdolnień, </a:t>
            </a:r>
          </a:p>
          <a:p>
            <a:pPr>
              <a:buFont typeface="Wingdings" pitchFamily="2" charset="2"/>
              <a:buChar char="q"/>
            </a:pPr>
            <a:r>
              <a:rPr lang="pl-PL" sz="3200" i="1" dirty="0" smtClean="0">
                <a:solidFill>
                  <a:schemeClr val="tx2"/>
                </a:solidFill>
                <a:latin typeface="Times New Roman" pitchFamily="18" charset="0"/>
                <a:cs typeface="Times New Roman" pitchFamily="18" charset="0"/>
              </a:rPr>
              <a:t> zadaniem dziecka nie powinno być realizowanie marzeń i ambicji rodziców,</a:t>
            </a:r>
          </a:p>
          <a:p>
            <a:pPr>
              <a:buFont typeface="Wingdings" pitchFamily="2" charset="2"/>
              <a:buChar char="q"/>
            </a:pPr>
            <a:r>
              <a:rPr lang="pl-PL" sz="3200" i="1" dirty="0" smtClean="0">
                <a:solidFill>
                  <a:schemeClr val="tx2"/>
                </a:solidFill>
                <a:latin typeface="Times New Roman" pitchFamily="18" charset="0"/>
                <a:cs typeface="Times New Roman" pitchFamily="18" charset="0"/>
              </a:rPr>
              <a:t>stawiając dziecku oczekiwania, których nie jest ono w stanie zrealizować sami narażamy je na poczucie porażki , na brak wiary we własne możliwości,</a:t>
            </a:r>
          </a:p>
          <a:p>
            <a:pPr>
              <a:buFont typeface="Wingdings" pitchFamily="2" charset="2"/>
              <a:buChar char="q"/>
            </a:pPr>
            <a:r>
              <a:rPr lang="pl-PL" sz="3200" i="1" dirty="0" smtClean="0">
                <a:solidFill>
                  <a:schemeClr val="tx2"/>
                </a:solidFill>
                <a:latin typeface="Times New Roman" pitchFamily="18" charset="0"/>
                <a:cs typeface="Times New Roman" pitchFamily="18" charset="0"/>
              </a:rPr>
              <a:t>wyniki w nauce, których oczekują rodzice czasami przekraczają możliwości dziecka.</a:t>
            </a:r>
            <a:endParaRPr lang="pl-PL" sz="3200"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214290"/>
            <a:ext cx="7858180" cy="6241446"/>
          </a:xfrm>
        </p:spPr>
        <p:txBody>
          <a:bodyPr>
            <a:normAutofit/>
          </a:bodyPr>
          <a:lstStyle/>
          <a:p>
            <a:pPr>
              <a:buFont typeface="Wingdings" pitchFamily="2" charset="2"/>
              <a:buChar char="q"/>
            </a:pPr>
            <a:r>
              <a:rPr lang="pl-PL" sz="2800" b="1" dirty="0" smtClean="0">
                <a:solidFill>
                  <a:srgbClr val="00B050"/>
                </a:solidFill>
                <a:latin typeface="Times New Roman" pitchFamily="18" charset="0"/>
                <a:cs typeface="Times New Roman" pitchFamily="18" charset="0"/>
              </a:rPr>
              <a:t>Pomoc w nauce-</a:t>
            </a:r>
            <a:r>
              <a:rPr lang="pl-PL" sz="2800" dirty="0" smtClean="0">
                <a:solidFill>
                  <a:schemeClr val="tx2"/>
                </a:solidFill>
                <a:latin typeface="Times New Roman" pitchFamily="18" charset="0"/>
                <a:cs typeface="Times New Roman" pitchFamily="18" charset="0"/>
              </a:rPr>
              <a:t> </a:t>
            </a:r>
            <a:r>
              <a:rPr lang="pl-PL" sz="2800" i="1" dirty="0" smtClean="0">
                <a:solidFill>
                  <a:schemeClr val="tx2"/>
                </a:solidFill>
                <a:latin typeface="Times New Roman" pitchFamily="18" charset="0"/>
                <a:cs typeface="Times New Roman" pitchFamily="18" charset="0"/>
              </a:rPr>
              <a:t>decydując się na pomoc dziecku należy pamiętać, że to dziecko ma samodzielnie wykonywać szkolne zadania, a rodzic ma służyć gotowością do pomocy na poziomie szukania informacji, wspierania w wysiłkach i budowaniu czy podtrzymywaniu motywacji dziecka do nauki. </a:t>
            </a:r>
            <a:endParaRPr lang="pl-PL" sz="2800" b="1" i="1" dirty="0">
              <a:solidFill>
                <a:srgbClr val="00B050"/>
              </a:solidFill>
              <a:latin typeface="Times New Roman" pitchFamily="18" charset="0"/>
              <a:cs typeface="Times New Roman" pitchFamily="18" charset="0"/>
            </a:endParaRPr>
          </a:p>
        </p:txBody>
      </p:sp>
      <p:sp>
        <p:nvSpPr>
          <p:cNvPr id="8194" name="AutoShape 2" descr="Znalezione obrazy dla zapytania odrabianie lekcji"/>
          <p:cNvSpPr>
            <a:spLocks noChangeAspect="1" noChangeArrowheads="1"/>
          </p:cNvSpPr>
          <p:nvPr/>
        </p:nvSpPr>
        <p:spPr bwMode="auto">
          <a:xfrm>
            <a:off x="155575" y="-411163"/>
            <a:ext cx="1162050" cy="8572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8196" name="AutoShape 4" descr="Znalezione obrazy dla zapytania odrabianie lekcji"/>
          <p:cNvSpPr>
            <a:spLocks noChangeAspect="1" noChangeArrowheads="1"/>
          </p:cNvSpPr>
          <p:nvPr/>
        </p:nvSpPr>
        <p:spPr bwMode="auto">
          <a:xfrm>
            <a:off x="155575" y="-411163"/>
            <a:ext cx="1162050" cy="8572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8198" name="AutoShape 6" descr="Znalezione obrazy dla zapytania odrabianie lekcji"/>
          <p:cNvSpPr>
            <a:spLocks noChangeAspect="1" noChangeArrowheads="1"/>
          </p:cNvSpPr>
          <p:nvPr/>
        </p:nvSpPr>
        <p:spPr bwMode="auto">
          <a:xfrm>
            <a:off x="155575" y="-411163"/>
            <a:ext cx="1162050" cy="8572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8200" name="Picture 8" descr="http://zwierciadlo.pl/wp-content/uploads/2012/01/lekcje-665x309.jpg"/>
          <p:cNvPicPr>
            <a:picLocks noChangeAspect="1" noChangeArrowheads="1"/>
          </p:cNvPicPr>
          <p:nvPr/>
        </p:nvPicPr>
        <p:blipFill>
          <a:blip r:embed="rId3" cstate="print"/>
          <a:srcRect/>
          <a:stretch>
            <a:fillRect/>
          </a:stretch>
        </p:blipFill>
        <p:spPr bwMode="auto">
          <a:xfrm>
            <a:off x="3786182" y="3071810"/>
            <a:ext cx="4214842" cy="3500462"/>
          </a:xfrm>
          <a:prstGeom prst="rect">
            <a:avLst/>
          </a:prstGeom>
          <a:noFill/>
          <a:ln>
            <a:solidFill>
              <a:srgbClr val="0070C0"/>
            </a:solidFill>
          </a:ln>
        </p:spPr>
      </p:pic>
      <p:pic>
        <p:nvPicPr>
          <p:cNvPr id="8204" name="Picture 12" descr="http://pl.point.fm/public/images/photos/800x600/6b261cad3ae4d00e8e31324ff20d1209.jpg"/>
          <p:cNvPicPr>
            <a:picLocks noChangeAspect="1" noChangeArrowheads="1"/>
          </p:cNvPicPr>
          <p:nvPr/>
        </p:nvPicPr>
        <p:blipFill>
          <a:blip r:embed="rId4" cstate="print"/>
          <a:srcRect/>
          <a:stretch>
            <a:fillRect/>
          </a:stretch>
        </p:blipFill>
        <p:spPr bwMode="auto">
          <a:xfrm>
            <a:off x="428596" y="3714752"/>
            <a:ext cx="4071966" cy="266223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71546"/>
            <a:ext cx="7239000" cy="5384190"/>
          </a:xfrm>
        </p:spPr>
        <p:txBody>
          <a:bodyPr>
            <a:noAutofit/>
          </a:bodyPr>
          <a:lstStyle/>
          <a:p>
            <a:pPr>
              <a:buFont typeface="Wingdings" pitchFamily="2" charset="2"/>
              <a:buChar char="q"/>
            </a:pPr>
            <a:r>
              <a:rPr lang="pl-PL" sz="2000" i="1" dirty="0" smtClean="0">
                <a:solidFill>
                  <a:schemeClr val="tx2"/>
                </a:solidFill>
                <a:latin typeface="Times New Roman" pitchFamily="18" charset="0"/>
                <a:cs typeface="Times New Roman" pitchFamily="18" charset="0"/>
              </a:rPr>
              <a:t>zdecyduj, ile czasu realnie możesz poświęcić na pomoc dziecku w odrabianiu lekcji, zadbaj o to , by nie wypominać dziecku, że poświęcasz mu swój drogocenny czas,</a:t>
            </a:r>
          </a:p>
          <a:p>
            <a:pPr>
              <a:buFont typeface="Wingdings" pitchFamily="2" charset="2"/>
              <a:buChar char="q"/>
            </a:pPr>
            <a:r>
              <a:rPr lang="pl-PL" sz="2000" i="1" dirty="0" smtClean="0">
                <a:solidFill>
                  <a:schemeClr val="tx2"/>
                </a:solidFill>
                <a:latin typeface="Times New Roman" pitchFamily="18" charset="0"/>
                <a:cs typeface="Times New Roman" pitchFamily="18" charset="0"/>
              </a:rPr>
              <a:t>porozmawiaj z dzieckiem co ma do zrobienia i w jakiej kolejności zamierza to zrobić, ważna jest systematyczność,</a:t>
            </a:r>
          </a:p>
          <a:p>
            <a:pPr>
              <a:buFont typeface="Wingdings" pitchFamily="2" charset="2"/>
              <a:buChar char="q"/>
            </a:pPr>
            <a:r>
              <a:rPr lang="pl-PL" sz="2000" i="1" dirty="0" smtClean="0">
                <a:solidFill>
                  <a:schemeClr val="tx2"/>
                </a:solidFill>
                <a:latin typeface="Times New Roman" pitchFamily="18" charset="0"/>
                <a:cs typeface="Times New Roman" pitchFamily="18" charset="0"/>
              </a:rPr>
              <a:t>naucz dziecko rozkładać bardziej złożone zadania na etapy i nie pozostawiać do wykonania na ostatnia chwilę,</a:t>
            </a:r>
          </a:p>
          <a:p>
            <a:pPr>
              <a:buFont typeface="Wingdings" pitchFamily="2" charset="2"/>
              <a:buChar char="q"/>
            </a:pPr>
            <a:r>
              <a:rPr lang="pl-PL" sz="2000" i="1" dirty="0" smtClean="0">
                <a:solidFill>
                  <a:schemeClr val="tx2"/>
                </a:solidFill>
                <a:latin typeface="Times New Roman" pitchFamily="18" charset="0"/>
                <a:cs typeface="Times New Roman" pitchFamily="18" charset="0"/>
              </a:rPr>
              <a:t>jeśli dziecko ma trudności z wykonaniem zadania, sprawdź z czego one wynikają. Pomóż dziecku je pokonać, ale pamiętaj , by nie przejąć robienia zadania za dziecko,</a:t>
            </a:r>
          </a:p>
          <a:p>
            <a:pPr>
              <a:buFont typeface="Wingdings" pitchFamily="2" charset="2"/>
              <a:buChar char="q"/>
            </a:pPr>
            <a:r>
              <a:rPr lang="pl-PL" sz="2000" i="1" dirty="0" smtClean="0">
                <a:solidFill>
                  <a:schemeClr val="tx2"/>
                </a:solidFill>
                <a:latin typeface="Times New Roman" pitchFamily="18" charset="0"/>
                <a:cs typeface="Times New Roman" pitchFamily="18" charset="0"/>
              </a:rPr>
              <a:t>pozwól dziecku popełniać błędy, reaguj na nie spokojnie, pozwól samodzielnie poprawić naprowadzając ewentualnie na odpowiedni trop,</a:t>
            </a:r>
          </a:p>
          <a:p>
            <a:pPr>
              <a:buFont typeface="Wingdings" pitchFamily="2" charset="2"/>
              <a:buChar char="q"/>
            </a:pPr>
            <a:r>
              <a:rPr lang="pl-PL" sz="2000" i="1" dirty="0" smtClean="0">
                <a:solidFill>
                  <a:schemeClr val="tx2"/>
                </a:solidFill>
                <a:latin typeface="Times New Roman" pitchFamily="18" charset="0"/>
                <a:cs typeface="Times New Roman" pitchFamily="18" charset="0"/>
              </a:rPr>
              <a:t>chwal za wykonanie zadania, zawsze staraj znaleźć coś, za co możesz dziecko pochwalić,</a:t>
            </a:r>
          </a:p>
          <a:p>
            <a:pPr>
              <a:buFont typeface="Wingdings" pitchFamily="2" charset="2"/>
              <a:buChar char="q"/>
            </a:pPr>
            <a:r>
              <a:rPr lang="pl-PL" sz="2000" i="1" dirty="0" smtClean="0">
                <a:solidFill>
                  <a:schemeClr val="tx2"/>
                </a:solidFill>
                <a:latin typeface="Times New Roman" pitchFamily="18" charset="0"/>
                <a:cs typeface="Times New Roman" pitchFamily="18" charset="0"/>
              </a:rPr>
              <a:t>warto poznać styl uczenia się Twojego dziecka.</a:t>
            </a:r>
            <a:endParaRPr lang="pl-PL" sz="2000" i="1" dirty="0">
              <a:solidFill>
                <a:schemeClr val="tx2"/>
              </a:solidFill>
              <a:latin typeface="Times New Roman" pitchFamily="18" charset="0"/>
              <a:cs typeface="Times New Roman" pitchFamily="18" charset="0"/>
            </a:endParaRPr>
          </a:p>
        </p:txBody>
      </p:sp>
      <p:sp>
        <p:nvSpPr>
          <p:cNvPr id="2" name="Tytuł 1"/>
          <p:cNvSpPr>
            <a:spLocks noGrp="1"/>
          </p:cNvSpPr>
          <p:nvPr>
            <p:ph type="title"/>
          </p:nvPr>
        </p:nvSpPr>
        <p:spPr>
          <a:xfrm>
            <a:off x="285720" y="0"/>
            <a:ext cx="7715304" cy="1071546"/>
          </a:xfrm>
        </p:spPr>
        <p:txBody>
          <a:bodyPr>
            <a:normAutofit/>
          </a:bodyPr>
          <a:lstStyle/>
          <a:p>
            <a:r>
              <a:rPr lang="pl-PL" sz="2800" dirty="0" smtClean="0">
                <a:latin typeface="Times New Roman" pitchFamily="18" charset="0"/>
                <a:cs typeface="Times New Roman" pitchFamily="18" charset="0"/>
              </a:rPr>
              <a:t>	</a:t>
            </a:r>
            <a:r>
              <a:rPr lang="pl-PL" sz="2800" i="1" dirty="0" smtClean="0">
                <a:solidFill>
                  <a:srgbClr val="0070C0"/>
                </a:solidFill>
                <a:latin typeface="Times New Roman" pitchFamily="18" charset="0"/>
                <a:cs typeface="Times New Roman" pitchFamily="18" charset="0"/>
              </a:rPr>
              <a:t>7 wskazówek dla rodziców, jak pomagać dziecku w odrabianiu lekcji</a:t>
            </a:r>
            <a:endParaRPr lang="pl-PL" sz="2800"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28736"/>
            <a:ext cx="7186634" cy="5072098"/>
          </a:xfrm>
        </p:spPr>
        <p:txBody>
          <a:bodyPr>
            <a:normAutofit/>
          </a:bodyPr>
          <a:lstStyle/>
          <a:p>
            <a:pPr>
              <a:buFont typeface="Wingdings" pitchFamily="2" charset="2"/>
              <a:buChar char="q"/>
            </a:pPr>
            <a:r>
              <a:rPr lang="pl-PL" sz="2800" b="1" dirty="0" smtClean="0">
                <a:solidFill>
                  <a:srgbClr val="00B050"/>
                </a:solidFill>
                <a:latin typeface="Times New Roman" pitchFamily="18" charset="0"/>
                <a:cs typeface="Times New Roman" pitchFamily="18" charset="0"/>
              </a:rPr>
              <a:t>Rozwijanie zainteresowań dziecka- </a:t>
            </a:r>
            <a:r>
              <a:rPr lang="pl-PL" sz="2800" i="1" dirty="0" smtClean="0">
                <a:solidFill>
                  <a:schemeClr val="tx2"/>
                </a:solidFill>
                <a:latin typeface="Times New Roman" pitchFamily="18" charset="0"/>
                <a:cs typeface="Times New Roman" pitchFamily="18" charset="0"/>
              </a:rPr>
              <a:t>istotne jest by dziecko poznało  swoje uzdolnienia i mocne strony, wiedziało w czym jest dobre. Trzeba iść krok za dzieckiem, obserwować , w jakim kierunku podąża w swoich zainteresowaniach i wspierać je poprzez pokazywanie możliwości , podsuwanie ciekawych materiałów, książek, filmów. Inspirować i zachęcać.</a:t>
            </a:r>
            <a:endParaRPr lang="pl-PL" sz="2800" i="1" dirty="0">
              <a:solidFill>
                <a:schemeClr val="tx2"/>
              </a:solidFill>
              <a:latin typeface="Times New Roman" pitchFamily="18" charset="0"/>
              <a:cs typeface="Times New Roman" pitchFamily="18" charset="0"/>
            </a:endParaRPr>
          </a:p>
        </p:txBody>
      </p:sp>
      <p:pic>
        <p:nvPicPr>
          <p:cNvPr id="5122" name="Picture 2" descr="C:\Users\dom\AppData\Local\Microsoft\Windows\Temporary Internet Files\Content.IE5\SCL1UK0L\MC900338136[1].wmf"/>
          <p:cNvPicPr>
            <a:picLocks noChangeAspect="1" noChangeArrowheads="1"/>
          </p:cNvPicPr>
          <p:nvPr/>
        </p:nvPicPr>
        <p:blipFill>
          <a:blip cstate="print"/>
          <a:srcRect/>
          <a:stretch>
            <a:fillRect/>
          </a:stretch>
        </p:blipFill>
        <p:spPr bwMode="auto">
          <a:xfrm>
            <a:off x="7358082" y="4643446"/>
            <a:ext cx="1785918" cy="1928825"/>
          </a:xfrm>
          <a:prstGeom prst="rect">
            <a:avLst/>
          </a:prstGeom>
          <a:noFill/>
        </p:spPr>
      </p:pic>
      <p:pic>
        <p:nvPicPr>
          <p:cNvPr id="5" name="Picture 4" descr="MCj04324590000[1]"/>
          <p:cNvPicPr>
            <a:picLocks noChangeAspect="1" noChangeArrowheads="1"/>
          </p:cNvPicPr>
          <p:nvPr/>
        </p:nvPicPr>
        <p:blipFill>
          <a:blip r:embed="rId2" cstate="print"/>
          <a:srcRect/>
          <a:stretch>
            <a:fillRect/>
          </a:stretch>
        </p:blipFill>
        <p:spPr bwMode="auto">
          <a:xfrm>
            <a:off x="0" y="0"/>
            <a:ext cx="3071802" cy="13572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28604"/>
            <a:ext cx="7972452" cy="5857916"/>
          </a:xfrm>
        </p:spPr>
        <p:txBody>
          <a:bodyPr>
            <a:noAutofit/>
          </a:bodyPr>
          <a:lstStyle/>
          <a:p>
            <a:pPr>
              <a:buFont typeface="Wingdings" pitchFamily="2" charset="2"/>
              <a:buChar char="q"/>
            </a:pPr>
            <a:r>
              <a:rPr lang="pl-PL" sz="2800" b="1" dirty="0" smtClean="0">
                <a:solidFill>
                  <a:srgbClr val="00B050"/>
                </a:solidFill>
                <a:latin typeface="Times New Roman" pitchFamily="18" charset="0"/>
                <a:cs typeface="Times New Roman" pitchFamily="18" charset="0"/>
              </a:rPr>
              <a:t>Mądre </a:t>
            </a:r>
            <a:r>
              <a:rPr lang="pl-PL" sz="2800" b="1" i="1" dirty="0" smtClean="0">
                <a:solidFill>
                  <a:srgbClr val="00B050"/>
                </a:solidFill>
                <a:latin typeface="Times New Roman" pitchFamily="18" charset="0"/>
                <a:cs typeface="Times New Roman" pitchFamily="18" charset="0"/>
              </a:rPr>
              <a:t>karanie-</a:t>
            </a:r>
            <a:r>
              <a:rPr lang="pl-PL" sz="2800" i="1" dirty="0" smtClean="0">
                <a:solidFill>
                  <a:schemeClr val="tx2"/>
                </a:solidFill>
                <a:latin typeface="Times New Roman" pitchFamily="18" charset="0"/>
                <a:cs typeface="Times New Roman" pitchFamily="18" charset="0"/>
              </a:rPr>
              <a:t>stosowanie kar jak najrzadziej ( w przeciwnym razie tracą swoją moc) i tylko wówczas, gdy są konieczne, wymierzanie ich adekwatnie do przewinienia.</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Nagradzanie-</a:t>
            </a:r>
            <a:r>
              <a:rPr lang="pl-PL" sz="2800" b="1" i="1" dirty="0" smtClean="0">
                <a:solidFill>
                  <a:schemeClr val="tx2"/>
                </a:solidFill>
                <a:latin typeface="Times New Roman" pitchFamily="18" charset="0"/>
                <a:cs typeface="Times New Roman" pitchFamily="18" charset="0"/>
              </a:rPr>
              <a:t> </a:t>
            </a:r>
            <a:r>
              <a:rPr lang="pl-PL" sz="2800" i="1" dirty="0" smtClean="0">
                <a:solidFill>
                  <a:schemeClr val="tx2"/>
                </a:solidFill>
                <a:latin typeface="Times New Roman" pitchFamily="18" charset="0"/>
                <a:cs typeface="Times New Roman" pitchFamily="18" charset="0"/>
              </a:rPr>
              <a:t>nagrody należy stosować mądrze, gdyż zbyt dużo i zbyt drogie powodują, że dzieci uczą się dla uzyskania rzeczy a nie dla  siebie .</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Zapewnienie dobrych warunków do nauki- </a:t>
            </a:r>
            <a:r>
              <a:rPr lang="pl-PL" sz="2800" i="1" dirty="0" smtClean="0">
                <a:solidFill>
                  <a:schemeClr val="tx2"/>
                </a:solidFill>
                <a:latin typeface="Times New Roman" pitchFamily="18" charset="0"/>
                <a:cs typeface="Times New Roman" pitchFamily="18" charset="0"/>
              </a:rPr>
              <a:t>własny kącik, ograniczenie do minimum, wszystkiego, co może rozpraszać dziecko, dobra atmosfera podczas nauki- dziecko zdenerwowane czy przestraszone nie zapamięta zbyt wielu informacji.</a:t>
            </a:r>
            <a:endParaRPr lang="pl-PL" sz="2800"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57166"/>
            <a:ext cx="8186766" cy="6098570"/>
          </a:xfrm>
        </p:spPr>
        <p:txBody>
          <a:bodyPr>
            <a:normAutofit/>
          </a:bodyPr>
          <a:lstStyle/>
          <a:p>
            <a:pPr>
              <a:buFont typeface="Wingdings" pitchFamily="2" charset="2"/>
              <a:buNone/>
            </a:pPr>
            <a:r>
              <a:rPr lang="pl-PL" sz="2800" b="1" dirty="0" smtClean="0">
                <a:solidFill>
                  <a:srgbClr val="00B050"/>
                </a:solidFill>
                <a:latin typeface="Times New Roman" pitchFamily="18" charset="0"/>
                <a:cs typeface="Times New Roman" pitchFamily="18" charset="0"/>
              </a:rPr>
              <a:t>Współpraca ze </a:t>
            </a:r>
            <a:r>
              <a:rPr lang="pl-PL" sz="2800" b="1" i="1" dirty="0" smtClean="0">
                <a:solidFill>
                  <a:srgbClr val="00B050"/>
                </a:solidFill>
                <a:latin typeface="Times New Roman" pitchFamily="18" charset="0"/>
                <a:cs typeface="Times New Roman" pitchFamily="18" charset="0"/>
              </a:rPr>
              <a:t>szkołą-</a:t>
            </a:r>
            <a:r>
              <a:rPr lang="pl-PL" sz="2800" i="1" dirty="0" smtClean="0">
                <a:solidFill>
                  <a:schemeClr val="tx2"/>
                </a:solidFill>
                <a:latin typeface="Times New Roman" pitchFamily="18" charset="0"/>
                <a:cs typeface="Times New Roman" pitchFamily="18" charset="0"/>
              </a:rPr>
              <a:t>Rodzice, nawiązując pozytywną współpracę z wychowawcą i innymi nauczycielami, pokazują dziecku, że są to kolejne osoby, dla których warto mieć szacunek. Podkreślają w ten sposób także wartość szkoły i nauki.</a:t>
            </a:r>
            <a:r>
              <a:rPr lang="pl-PL" sz="2800" dirty="0" smtClean="0">
                <a:latin typeface="Times New Roman" pitchFamily="18" charset="0"/>
                <a:cs typeface="Times New Roman" pitchFamily="18" charset="0"/>
              </a:rPr>
              <a:t> </a:t>
            </a:r>
          </a:p>
          <a:p>
            <a:pPr>
              <a:buFont typeface="Wingdings" pitchFamily="2" charset="2"/>
              <a:buNone/>
            </a:pPr>
            <a:r>
              <a:rPr lang="pl-PL" sz="2800" i="1" dirty="0" smtClean="0">
                <a:solidFill>
                  <a:schemeClr val="tx2"/>
                </a:solidFill>
                <a:latin typeface="Times New Roman" pitchFamily="18" charset="0"/>
                <a:cs typeface="Times New Roman" pitchFamily="18" charset="0"/>
              </a:rPr>
              <a:t>Częste spotkania z nauczycielami oraz kontrola obowiązków szkolnych sprawiają, że dzieci szybciej zaczynają się z nich wywiązywać.</a:t>
            </a:r>
            <a:endParaRPr lang="pl-PL" sz="2800" i="1" dirty="0">
              <a:solidFill>
                <a:schemeClr val="tx2"/>
              </a:solidFill>
              <a:latin typeface="Times New Roman" pitchFamily="18" charset="0"/>
              <a:cs typeface="Times New Roman" pitchFamily="18" charset="0"/>
            </a:endParaRPr>
          </a:p>
        </p:txBody>
      </p:sp>
      <p:pic>
        <p:nvPicPr>
          <p:cNvPr id="4" name="Picture 4" descr="MCj04259160000[1]"/>
          <p:cNvPicPr>
            <a:picLocks noChangeAspect="1" noChangeArrowheads="1"/>
          </p:cNvPicPr>
          <p:nvPr/>
        </p:nvPicPr>
        <p:blipFill>
          <a:blip r:embed="rId2" cstate="print"/>
          <a:srcRect/>
          <a:stretch>
            <a:fillRect/>
          </a:stretch>
        </p:blipFill>
        <p:spPr bwMode="auto">
          <a:xfrm>
            <a:off x="2857488" y="4857760"/>
            <a:ext cx="2579698" cy="16716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143116"/>
            <a:ext cx="8229600" cy="4429156"/>
          </a:xfrm>
        </p:spPr>
        <p:txBody>
          <a:bodyPr>
            <a:normAutofit/>
          </a:bodyPr>
          <a:lstStyle/>
          <a:p>
            <a:pPr>
              <a:buFont typeface="Wingdings" pitchFamily="2" charset="2"/>
              <a:buChar char="q"/>
            </a:pPr>
            <a:r>
              <a:rPr lang="pl-PL" sz="2800" i="1" dirty="0" smtClean="0">
                <a:latin typeface="Times New Roman" pitchFamily="18" charset="0"/>
                <a:cs typeface="Times New Roman" pitchFamily="18" charset="0"/>
              </a:rPr>
              <a:t>to jeden z najważniejszych czynników ułatwiających rozbudzanie u dziecka zamiłowań do nauki,</a:t>
            </a:r>
          </a:p>
          <a:p>
            <a:pPr>
              <a:buFont typeface="Wingdings" pitchFamily="2" charset="2"/>
              <a:buChar char="q"/>
            </a:pPr>
            <a:r>
              <a:rPr lang="pl-PL" sz="2800" i="1" dirty="0" smtClean="0">
                <a:latin typeface="Times New Roman" pitchFamily="18" charset="0"/>
                <a:cs typeface="Times New Roman" pitchFamily="18" charset="0"/>
              </a:rPr>
              <a:t>podstawa, to zrozumienie, akceptacja i zaufanie do dziecka,</a:t>
            </a:r>
          </a:p>
          <a:p>
            <a:pPr>
              <a:buFont typeface="Wingdings" pitchFamily="2" charset="2"/>
              <a:buChar char="q"/>
            </a:pPr>
            <a:r>
              <a:rPr lang="pl-PL" sz="2800" i="1" dirty="0" smtClean="0">
                <a:latin typeface="Times New Roman" pitchFamily="18" charset="0"/>
                <a:cs typeface="Times New Roman" pitchFamily="18" charset="0"/>
              </a:rPr>
              <a:t>zainteresowanie sprawami dziecka, wiara</a:t>
            </a:r>
          </a:p>
          <a:p>
            <a:pPr>
              <a:buNone/>
            </a:pPr>
            <a:r>
              <a:rPr lang="pl-PL" sz="2800" i="1" dirty="0" smtClean="0">
                <a:latin typeface="Times New Roman" pitchFamily="18" charset="0"/>
                <a:cs typeface="Times New Roman" pitchFamily="18" charset="0"/>
              </a:rPr>
              <a:t>  w jego możliwości i stworzenie poczucia bezpieczeństwa pozwoli  dziecku uporać się </a:t>
            </a:r>
          </a:p>
          <a:p>
            <a:pPr>
              <a:buNone/>
            </a:pPr>
            <a:r>
              <a:rPr lang="pl-PL" sz="2800" i="1" dirty="0" smtClean="0">
                <a:latin typeface="Times New Roman" pitchFamily="18" charset="0"/>
                <a:cs typeface="Times New Roman" pitchFamily="18" charset="0"/>
              </a:rPr>
              <a:t>  z trudnościami i brakiem chęci do nauki.</a:t>
            </a:r>
          </a:p>
          <a:p>
            <a:endParaRPr lang="pl-PL" sz="2800"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r>
              <a:rPr lang="pl-PL" dirty="0" smtClean="0">
                <a:solidFill>
                  <a:srgbClr val="0070C0"/>
                </a:solidFill>
              </a:rPr>
              <a:t>Bliskie więzi…</a:t>
            </a:r>
            <a:endParaRPr lang="pl-PL" dirty="0">
              <a:solidFill>
                <a:srgbClr val="0070C0"/>
              </a:solidFill>
            </a:endParaRPr>
          </a:p>
        </p:txBody>
      </p:sp>
      <p:pic>
        <p:nvPicPr>
          <p:cNvPr id="3074" name="Picture 2" descr="http://sycowice.net/zdjecia/286.jpg"/>
          <p:cNvPicPr>
            <a:picLocks noChangeAspect="1" noChangeArrowheads="1"/>
          </p:cNvPicPr>
          <p:nvPr/>
        </p:nvPicPr>
        <p:blipFill>
          <a:blip r:embed="rId2" cstate="print"/>
          <a:srcRect/>
          <a:stretch>
            <a:fillRect/>
          </a:stretch>
        </p:blipFill>
        <p:spPr bwMode="auto">
          <a:xfrm>
            <a:off x="4214810" y="214290"/>
            <a:ext cx="4429136" cy="1714512"/>
          </a:xfrm>
          <a:prstGeom prst="rect">
            <a:avLst/>
          </a:prstGeom>
          <a:ln w="190500" cap="sq">
            <a:solidFill>
              <a:schemeClr val="accent4"/>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buFont typeface="Wingdings" pitchFamily="2" charset="2"/>
              <a:buChar char="q"/>
            </a:pPr>
            <a:r>
              <a:rPr lang="pl-PL" sz="2800" b="1" i="1" dirty="0" smtClean="0">
                <a:solidFill>
                  <a:srgbClr val="00B050"/>
                </a:solidFill>
                <a:latin typeface="Times New Roman" pitchFamily="18" charset="0"/>
                <a:cs typeface="Times New Roman" pitchFamily="18" charset="0"/>
              </a:rPr>
              <a:t>nie porównuj dziecka niekorzystnie</a:t>
            </a:r>
            <a:r>
              <a:rPr lang="pl-PL" sz="2800" i="1" dirty="0" smtClean="0">
                <a:solidFill>
                  <a:srgbClr val="00B050"/>
                </a:solidFill>
                <a:latin typeface="Times New Roman" pitchFamily="18" charset="0"/>
                <a:cs typeface="Times New Roman" pitchFamily="18" charset="0"/>
              </a:rPr>
              <a:t> do </a:t>
            </a:r>
            <a:r>
              <a:rPr lang="pl-PL" sz="2800" b="1" i="1" dirty="0" smtClean="0">
                <a:solidFill>
                  <a:srgbClr val="00B050"/>
                </a:solidFill>
                <a:latin typeface="Times New Roman" pitchFamily="18" charset="0"/>
                <a:cs typeface="Times New Roman" pitchFamily="18" charset="0"/>
              </a:rPr>
              <a:t>innych dzieci. </a:t>
            </a:r>
            <a:r>
              <a:rPr lang="pl-PL" sz="2800" i="1" dirty="0" smtClean="0">
                <a:solidFill>
                  <a:schemeClr val="tx2"/>
                </a:solidFill>
                <a:latin typeface="Times New Roman" pitchFamily="18" charset="0"/>
                <a:cs typeface="Times New Roman" pitchFamily="18" charset="0"/>
              </a:rPr>
              <a:t>Nie mów:,, Marysia dostała szóstkę, dlaczego ty masz tylko czwórkę?”</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nie wyśmiewaj ani nie poniżaj dziecka, gdy nie potrafi czegoś zrobić,</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kiedy dostanie słabszą ocenę nie krzycz, ale też nie bagatelizuj tego. Można powiedzieć dziecku: </a:t>
            </a:r>
            <a:r>
              <a:rPr lang="pl-PL" sz="2800" b="1" i="1" dirty="0" smtClean="0">
                <a:latin typeface="Times New Roman" pitchFamily="18" charset="0"/>
                <a:cs typeface="Times New Roman" pitchFamily="18" charset="0"/>
              </a:rPr>
              <a:t>,,</a:t>
            </a:r>
            <a:r>
              <a:rPr lang="pl-PL" sz="2800" b="1" i="1" dirty="0" smtClean="0">
                <a:solidFill>
                  <a:srgbClr val="00B050"/>
                </a:solidFill>
                <a:latin typeface="Times New Roman" pitchFamily="18" charset="0"/>
                <a:cs typeface="Times New Roman" pitchFamily="18" charset="0"/>
              </a:rPr>
              <a:t> </a:t>
            </a:r>
            <a:r>
              <a:rPr lang="pl-PL" sz="2800" i="1" dirty="0" smtClean="0">
                <a:latin typeface="Times New Roman" pitchFamily="18" charset="0"/>
                <a:cs typeface="Times New Roman" pitchFamily="18" charset="0"/>
              </a:rPr>
              <a:t>Ta ocena pokazuje, że czego się jeszcze nie nauczyłeś i nad tym trzeba mocniej popracować…”</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nie wyprzedzaj materiału szkolnego.</a:t>
            </a:r>
            <a:endParaRPr lang="pl-PL" sz="2800" i="1" dirty="0">
              <a:solidFill>
                <a:srgbClr val="00B050"/>
              </a:solidFill>
              <a:latin typeface="Times New Roman" pitchFamily="18" charset="0"/>
              <a:cs typeface="Times New Roman" pitchFamily="18" charset="0"/>
            </a:endParaRPr>
          </a:p>
        </p:txBody>
      </p:sp>
      <p:sp>
        <p:nvSpPr>
          <p:cNvPr id="2" name="Tytuł 1"/>
          <p:cNvSpPr>
            <a:spLocks noGrp="1"/>
          </p:cNvSpPr>
          <p:nvPr>
            <p:ph type="title"/>
          </p:nvPr>
        </p:nvSpPr>
        <p:spPr/>
        <p:txBody>
          <a:bodyPr/>
          <a:lstStyle/>
          <a:p>
            <a:r>
              <a:rPr lang="pl-PL" dirty="0" smtClean="0">
                <a:solidFill>
                  <a:srgbClr val="0070C0"/>
                </a:solidFill>
                <a:latin typeface="Times New Roman" pitchFamily="18" charset="0"/>
                <a:cs typeface="Times New Roman" pitchFamily="18" charset="0"/>
              </a:rPr>
              <a:t>…A czego nie robić?</a:t>
            </a:r>
            <a:endParaRPr lang="pl-PL"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472518" cy="4525963"/>
          </a:xfrm>
        </p:spPr>
        <p:txBody>
          <a:bodyPr>
            <a:normAutofit/>
          </a:bodyPr>
          <a:lstStyle/>
          <a:p>
            <a:pPr>
              <a:buFont typeface="Wingdings" pitchFamily="2" charset="2"/>
              <a:buChar char="q"/>
            </a:pPr>
            <a:r>
              <a:rPr lang="pl-PL" i="1" dirty="0" smtClean="0">
                <a:latin typeface="Times New Roman" pitchFamily="18" charset="0"/>
                <a:cs typeface="Times New Roman" pitchFamily="18" charset="0"/>
              </a:rPr>
              <a:t>każde dziecko ma naturalną motywację do uczenia się </a:t>
            </a:r>
            <a:br>
              <a:rPr lang="pl-PL" i="1" dirty="0" smtClean="0">
                <a:latin typeface="Times New Roman" pitchFamily="18" charset="0"/>
                <a:cs typeface="Times New Roman" pitchFamily="18" charset="0"/>
              </a:rPr>
            </a:br>
            <a:r>
              <a:rPr lang="pl-PL" i="1" dirty="0" smtClean="0">
                <a:latin typeface="Times New Roman" pitchFamily="18" charset="0"/>
                <a:cs typeface="Times New Roman" pitchFamily="18" charset="0"/>
              </a:rPr>
              <a:t>i czerpie radość z opanowywanych nowych wiadomości </a:t>
            </a:r>
          </a:p>
          <a:p>
            <a:pPr marL="109728" indent="0">
              <a:buNone/>
            </a:pPr>
            <a:r>
              <a:rPr lang="pl-PL" i="1" dirty="0">
                <a:latin typeface="Times New Roman" pitchFamily="18" charset="0"/>
                <a:cs typeface="Times New Roman" pitchFamily="18" charset="0"/>
              </a:rPr>
              <a:t> </a:t>
            </a:r>
            <a:r>
              <a:rPr lang="pl-PL" i="1" dirty="0" smtClean="0">
                <a:latin typeface="Times New Roman" pitchFamily="18" charset="0"/>
                <a:cs typeface="Times New Roman" pitchFamily="18" charset="0"/>
              </a:rPr>
              <a:t>  i  umiejętności,</a:t>
            </a:r>
          </a:p>
          <a:p>
            <a:pPr>
              <a:buFont typeface="Wingdings" pitchFamily="2" charset="2"/>
              <a:buChar char="q"/>
            </a:pPr>
            <a:r>
              <a:rPr lang="pl-PL" i="1" dirty="0" smtClean="0">
                <a:latin typeface="Times New Roman" pitchFamily="18" charset="0"/>
                <a:cs typeface="Times New Roman" pitchFamily="18" charset="0"/>
              </a:rPr>
              <a:t>jest ciekawe świata, co łatwo zauważyć w niezliczonych pytaniach.. dlaczego?, po co? ,</a:t>
            </a:r>
          </a:p>
          <a:p>
            <a:pPr>
              <a:buFont typeface="Wingdings" pitchFamily="2" charset="2"/>
              <a:buChar char="q"/>
            </a:pPr>
            <a:r>
              <a:rPr lang="pl-PL" i="1" dirty="0" smtClean="0">
                <a:latin typeface="Times New Roman" pitchFamily="18" charset="0"/>
                <a:cs typeface="Times New Roman" pitchFamily="18" charset="0"/>
              </a:rPr>
              <a:t>z czasem jednak dzieci zaczynają tracić pasję poznawczą, słabnie entuzjazm do uczenia się nowych rzeczy,</a:t>
            </a:r>
          </a:p>
          <a:p>
            <a:pPr>
              <a:buFont typeface="Wingdings" pitchFamily="2" charset="2"/>
              <a:buChar char="q"/>
            </a:pPr>
            <a:r>
              <a:rPr lang="pl-PL" i="1" dirty="0" smtClean="0">
                <a:latin typeface="Times New Roman" pitchFamily="18" charset="0"/>
                <a:cs typeface="Times New Roman" pitchFamily="18" charset="0"/>
              </a:rPr>
              <a:t>w dużej mierze to od rodziców- największych autorytetów dla dziecka  zależy, jak poradzi sobie w nowym środowisku oraz czy będzie miało motywację do nauki.</a:t>
            </a:r>
            <a:endParaRPr lang="pl-PL" i="1" dirty="0">
              <a:latin typeface="Times New Roman" pitchFamily="18" charset="0"/>
              <a:cs typeface="Times New Roman" pitchFamily="18" charset="0"/>
            </a:endParaRPr>
          </a:p>
        </p:txBody>
      </p:sp>
      <p:sp>
        <p:nvSpPr>
          <p:cNvPr id="3" name="Tytuł 2"/>
          <p:cNvSpPr>
            <a:spLocks noGrp="1"/>
          </p:cNvSpPr>
          <p:nvPr>
            <p:ph type="title"/>
          </p:nvPr>
        </p:nvSpPr>
        <p:spPr>
          <a:xfrm>
            <a:off x="914400" y="285728"/>
            <a:ext cx="8229600" cy="1143000"/>
          </a:xfrm>
        </p:spPr>
        <p:txBody>
          <a:bodyPr/>
          <a:lstStyle/>
          <a:p>
            <a:r>
              <a:rPr lang="pl-PL" dirty="0" smtClean="0">
                <a:solidFill>
                  <a:srgbClr val="0070C0"/>
                </a:solidFill>
                <a:latin typeface="Times New Roman" pitchFamily="18" charset="0"/>
                <a:cs typeface="Times New Roman" pitchFamily="18" charset="0"/>
              </a:rPr>
              <a:t>Nikt nie rodzi się prymusem…</a:t>
            </a:r>
            <a:endParaRPr lang="pl-PL"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14423"/>
            <a:ext cx="8401080" cy="4429156"/>
          </a:xfrm>
        </p:spPr>
        <p:txBody>
          <a:bodyPr>
            <a:noAutofit/>
          </a:bodyPr>
          <a:lstStyle/>
          <a:p>
            <a:pPr>
              <a:buFont typeface="Wingdings" pitchFamily="2" charset="2"/>
              <a:buChar char="q"/>
            </a:pPr>
            <a:r>
              <a:rPr lang="pl-PL" sz="2800" b="1" i="1" dirty="0" smtClean="0">
                <a:latin typeface="Times New Roman" pitchFamily="18" charset="0"/>
                <a:cs typeface="Times New Roman" pitchFamily="18" charset="0"/>
              </a:rPr>
              <a:t> </a:t>
            </a:r>
            <a:r>
              <a:rPr lang="pl-PL" sz="2800" b="1" i="1" dirty="0" smtClean="0">
                <a:solidFill>
                  <a:srgbClr val="00B050"/>
                </a:solidFill>
                <a:latin typeface="Times New Roman" pitchFamily="18" charset="0"/>
                <a:cs typeface="Times New Roman" pitchFamily="18" charset="0"/>
              </a:rPr>
              <a:t>Dzieci lubią zasady i konsekwencję,</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 kiedy ponoszą porażkę, pokażmy im, jak ją   przeżyć,</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bądźmy mądrymi rodzicami i opiekunami swoich pociech,</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świadomie kontrolujmy i rozwijajmy ich wiedzę i zainteresowania,</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bacznie obserwujmy ich postępy,</a:t>
            </a:r>
          </a:p>
          <a:p>
            <a:pPr>
              <a:buFont typeface="Wingdings" pitchFamily="2" charset="2"/>
              <a:buChar char="q"/>
            </a:pPr>
            <a:r>
              <a:rPr lang="pl-PL" sz="2800" b="1" i="1" dirty="0" smtClean="0">
                <a:solidFill>
                  <a:srgbClr val="00B050"/>
                </a:solidFill>
                <a:latin typeface="Times New Roman" pitchFamily="18" charset="0"/>
                <a:cs typeface="Times New Roman" pitchFamily="18" charset="0"/>
              </a:rPr>
              <a:t>cieszmy się z nimi mądrze i pomagajmy przezwyciężyć problemy, nie wyręczając   w działaniu.</a:t>
            </a:r>
          </a:p>
          <a:p>
            <a:endParaRPr lang="pl-PL" sz="2800"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solidFill>
                  <a:schemeClr val="accent2"/>
                </a:solidFill>
                <a:latin typeface="Times New Roman" pitchFamily="18" charset="0"/>
                <a:cs typeface="Times New Roman" pitchFamily="18" charset="0"/>
              </a:rPr>
              <a:t>Pamiętajmy!!!</a:t>
            </a:r>
            <a:endParaRPr lang="pl-PL" dirty="0">
              <a:solidFill>
                <a:schemeClr val="accent2"/>
              </a:solidFill>
              <a:latin typeface="Times New Roman" pitchFamily="18" charset="0"/>
              <a:cs typeface="Times New Roman" pitchFamily="18" charset="0"/>
            </a:endParaRPr>
          </a:p>
        </p:txBody>
      </p:sp>
      <p:pic>
        <p:nvPicPr>
          <p:cNvPr id="1028" name="Picture 4" descr="http://www.rembertow.waw.pl/uploads/pub/news/news_10372/zajawki/bf08c9529eb196f9a5408d064f1d6bd87a3c0505.gif"/>
          <p:cNvPicPr>
            <a:picLocks noChangeAspect="1" noChangeArrowheads="1"/>
          </p:cNvPicPr>
          <p:nvPr/>
        </p:nvPicPr>
        <p:blipFill>
          <a:blip r:embed="rId2" cstate="print"/>
          <a:srcRect/>
          <a:stretch>
            <a:fillRect/>
          </a:stretch>
        </p:blipFill>
        <p:spPr bwMode="auto">
          <a:xfrm>
            <a:off x="6372200" y="188640"/>
            <a:ext cx="2520281" cy="135732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357158" y="714356"/>
            <a:ext cx="8358246" cy="1071570"/>
          </a:xfrm>
        </p:spPr>
        <p:txBody>
          <a:bodyPr/>
          <a:lstStyle/>
          <a:p>
            <a:pPr algn="ctr"/>
            <a:r>
              <a:rPr lang="pl-PL" dirty="0" smtClean="0">
                <a:solidFill>
                  <a:srgbClr val="0070C0"/>
                </a:solidFill>
                <a:latin typeface="Times New Roman" pitchFamily="18" charset="0"/>
                <a:cs typeface="Times New Roman" pitchFamily="18" charset="0"/>
              </a:rPr>
              <a:t>Czym jest motywacja</a:t>
            </a:r>
            <a:endParaRPr lang="pl-PL" dirty="0">
              <a:solidFill>
                <a:srgbClr val="0070C0"/>
              </a:solidFill>
              <a:latin typeface="Times New Roman" pitchFamily="18" charset="0"/>
              <a:cs typeface="Times New Roman" pitchFamily="18" charset="0"/>
            </a:endParaRPr>
          </a:p>
        </p:txBody>
      </p:sp>
      <p:sp>
        <p:nvSpPr>
          <p:cNvPr id="3" name="Symbol zastępczy tekstu 2"/>
          <p:cNvSpPr>
            <a:spLocks noGrp="1"/>
          </p:cNvSpPr>
          <p:nvPr>
            <p:ph type="body" idx="1"/>
          </p:nvPr>
        </p:nvSpPr>
        <p:spPr>
          <a:xfrm>
            <a:off x="85716" y="2428868"/>
            <a:ext cx="9058284" cy="2500330"/>
          </a:xfrm>
        </p:spPr>
        <p:txBody>
          <a:bodyPr>
            <a:noAutofit/>
          </a:bodyPr>
          <a:lstStyle/>
          <a:p>
            <a:r>
              <a:rPr lang="pl-PL" sz="3600" b="1" i="1" dirty="0" smtClean="0">
                <a:solidFill>
                  <a:schemeClr val="accent5"/>
                </a:solidFill>
                <a:latin typeface="Times New Roman" pitchFamily="18" charset="0"/>
                <a:cs typeface="Times New Roman" pitchFamily="18" charset="0"/>
              </a:rPr>
              <a:t>to stan gotowości człowieka do podjęcia określonego działania, czyli w tym przypadku chęć dziecka do uczenia się</a:t>
            </a:r>
            <a:endParaRPr lang="pl-PL" sz="3600" b="1" i="1" dirty="0">
              <a:solidFill>
                <a:schemeClr val="accent5"/>
              </a:solidFill>
              <a:latin typeface="Times New Roman" pitchFamily="18" charset="0"/>
              <a:cs typeface="Times New Roman" pitchFamily="18" charset="0"/>
            </a:endParaRPr>
          </a:p>
        </p:txBody>
      </p:sp>
      <p:pic>
        <p:nvPicPr>
          <p:cNvPr id="5" name="Picture 5" descr="MCj03981430000[1]"/>
          <p:cNvPicPr>
            <a:picLocks noChangeAspect="1" noChangeArrowheads="1"/>
          </p:cNvPicPr>
          <p:nvPr/>
        </p:nvPicPr>
        <p:blipFill>
          <a:blip r:embed="rId2" cstate="print"/>
          <a:srcRect/>
          <a:stretch>
            <a:fillRect/>
          </a:stretch>
        </p:blipFill>
        <p:spPr bwMode="auto">
          <a:xfrm>
            <a:off x="7429488" y="642918"/>
            <a:ext cx="1714512" cy="16430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066800" y="500042"/>
            <a:ext cx="7219976" cy="4357718"/>
          </a:xfrm>
        </p:spPr>
        <p:txBody>
          <a:bodyPr>
            <a:normAutofit fontScale="92500"/>
          </a:bodyPr>
          <a:lstStyle/>
          <a:p>
            <a:pPr algn="ctr"/>
            <a:r>
              <a:rPr lang="pl-PL" sz="5800" b="1" dirty="0" smtClean="0">
                <a:solidFill>
                  <a:srgbClr val="0070C0"/>
                </a:solidFill>
                <a:latin typeface="Times New Roman" pitchFamily="18" charset="0"/>
                <a:cs typeface="Times New Roman" pitchFamily="18" charset="0"/>
              </a:rPr>
              <a:t>Motywacja wewnętrzna</a:t>
            </a:r>
          </a:p>
          <a:p>
            <a:pPr algn="l"/>
            <a:r>
              <a:rPr lang="pl-PL" sz="5800" i="1" dirty="0" smtClean="0">
                <a:solidFill>
                  <a:schemeClr val="tx2"/>
                </a:solidFill>
                <a:latin typeface="Times New Roman" pitchFamily="18" charset="0"/>
                <a:cs typeface="Times New Roman" pitchFamily="18" charset="0"/>
              </a:rPr>
              <a:t>	</a:t>
            </a:r>
            <a:r>
              <a:rPr lang="pl-PL" sz="3200" i="1" dirty="0" smtClean="0">
                <a:solidFill>
                  <a:schemeClr val="tx2"/>
                </a:solidFill>
                <a:latin typeface="Times New Roman" pitchFamily="18" charset="0"/>
                <a:cs typeface="Times New Roman" pitchFamily="18" charset="0"/>
              </a:rPr>
              <a:t>Najbardziej skuteczna jest motywacja wewnętrzna, czyli stan, w którym dziecko samo  widzi, że  warto jest się uczyć (ze względu na późniejsze korzyści). Warto więc wiedzieć, czy dziecko uczy się by mieć wiedzę, czy po to by uniknąć złej oceny.</a:t>
            </a:r>
            <a:endParaRPr lang="pl-PL" sz="3200" dirty="0">
              <a:latin typeface="Times New Roman" pitchFamily="18" charset="0"/>
              <a:cs typeface="Times New Roman" pitchFamily="18" charset="0"/>
            </a:endParaRPr>
          </a:p>
        </p:txBody>
      </p:sp>
      <p:pic>
        <p:nvPicPr>
          <p:cNvPr id="4" name="Picture 2" descr="http://www.zs1.elblag.com.pl/GrafikaDownload/uczenZdyplom.png"/>
          <p:cNvPicPr>
            <a:picLocks noChangeAspect="1" noChangeArrowheads="1"/>
          </p:cNvPicPr>
          <p:nvPr/>
        </p:nvPicPr>
        <p:blipFill>
          <a:blip r:embed="rId2" cstate="print"/>
          <a:srcRect/>
          <a:stretch>
            <a:fillRect/>
          </a:stretch>
        </p:blipFill>
        <p:spPr bwMode="auto">
          <a:xfrm>
            <a:off x="6000760" y="4429132"/>
            <a:ext cx="2838445" cy="2428868"/>
          </a:xfrm>
          <a:prstGeom prst="rect">
            <a:avLst/>
          </a:prstGeom>
          <a:ln w="190500" cap="sq">
            <a:solidFill>
              <a:srgbClr val="0070C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42984"/>
            <a:ext cx="8229600" cy="5500726"/>
          </a:xfrm>
        </p:spPr>
        <p:txBody>
          <a:bodyPr>
            <a:normAutofit fontScale="92500"/>
          </a:bodyPr>
          <a:lstStyle/>
          <a:p>
            <a:pPr>
              <a:buFont typeface="Wingdings" pitchFamily="2" charset="2"/>
              <a:buChar char="q"/>
            </a:pPr>
            <a:r>
              <a:rPr lang="pl-PL" i="1" dirty="0" smtClean="0">
                <a:latin typeface="Times New Roman" pitchFamily="18" charset="0"/>
                <a:cs typeface="Times New Roman" pitchFamily="18" charset="0"/>
              </a:rPr>
              <a:t>motywacja dziecka do nauki odgrywa podstawową rolę w procesie uczenia się,</a:t>
            </a:r>
          </a:p>
          <a:p>
            <a:pPr>
              <a:buFont typeface="Wingdings" pitchFamily="2" charset="2"/>
              <a:buChar char="q"/>
            </a:pPr>
            <a:r>
              <a:rPr lang="pl-PL" i="1" dirty="0" smtClean="0">
                <a:latin typeface="Times New Roman" pitchFamily="18" charset="0"/>
                <a:cs typeface="Times New Roman" pitchFamily="18" charset="0"/>
              </a:rPr>
              <a:t> dziecko, które ma motywację do nauki, osiąga dużo większe sukcesy w zdobywaniu wiedzy,</a:t>
            </a:r>
          </a:p>
          <a:p>
            <a:pPr>
              <a:buFont typeface="Wingdings" pitchFamily="2" charset="2"/>
              <a:buChar char="q"/>
            </a:pPr>
            <a:r>
              <a:rPr lang="pl-PL" i="1" dirty="0" smtClean="0">
                <a:latin typeface="Times New Roman" pitchFamily="18" charset="0"/>
                <a:cs typeface="Times New Roman" pitchFamily="18" charset="0"/>
              </a:rPr>
              <a:t>uczy się, bo tego chce, bo przyswajanie wiadomości sprawia mu przyjemność, bo widzi sens i cel swojej pracy,</a:t>
            </a:r>
          </a:p>
          <a:p>
            <a:pPr>
              <a:buFont typeface="Wingdings" pitchFamily="2" charset="2"/>
              <a:buChar char="q"/>
            </a:pPr>
            <a:r>
              <a:rPr lang="pl-PL" i="1" dirty="0" smtClean="0">
                <a:latin typeface="Times New Roman" pitchFamily="18" charset="0"/>
                <a:cs typeface="Times New Roman" pitchFamily="18" charset="0"/>
              </a:rPr>
              <a:t> dużo ważniejszą rolę odgrywa tutaj przyjemność i celowość płynąca z nauki, a nie chęć zdobycia dobrych ocen,</a:t>
            </a:r>
          </a:p>
          <a:p>
            <a:pPr>
              <a:buFont typeface="Wingdings" pitchFamily="2" charset="2"/>
              <a:buChar char="q"/>
            </a:pPr>
            <a:r>
              <a:rPr lang="pl-PL" i="1" dirty="0" smtClean="0">
                <a:latin typeface="Times New Roman" pitchFamily="18" charset="0"/>
                <a:cs typeface="Times New Roman" pitchFamily="18" charset="0"/>
              </a:rPr>
              <a:t>jeśli jedyną motywacją dziecka  są stopnie, przyswajanie wiedzy odbywa się mechanicznie, jest powierzchowne, a efekty są krótkotrwałe, </a:t>
            </a:r>
          </a:p>
          <a:p>
            <a:pPr>
              <a:buFont typeface="Wingdings" pitchFamily="2" charset="2"/>
              <a:buChar char="q"/>
            </a:pPr>
            <a:r>
              <a:rPr lang="pl-PL" b="1" i="1" dirty="0" smtClean="0">
                <a:solidFill>
                  <a:srgbClr val="00B050"/>
                </a:solidFill>
                <a:latin typeface="Times New Roman" pitchFamily="18" charset="0"/>
                <a:cs typeface="Times New Roman" pitchFamily="18" charset="0"/>
              </a:rPr>
              <a:t>Motywacja musi pochodzić z wnętrza dziecka, a nie być wynikiem presji z zewnątrz.</a:t>
            </a:r>
            <a:endParaRPr lang="pl-PL" b="1" i="1" dirty="0">
              <a:solidFill>
                <a:srgbClr val="00B050"/>
              </a:solidFill>
              <a:latin typeface="Times New Roman" pitchFamily="18" charset="0"/>
              <a:cs typeface="Times New Roman" pitchFamily="18" charset="0"/>
            </a:endParaRPr>
          </a:p>
        </p:txBody>
      </p:sp>
      <p:sp>
        <p:nvSpPr>
          <p:cNvPr id="3" name="Tytuł 2"/>
          <p:cNvSpPr>
            <a:spLocks noGrp="1"/>
          </p:cNvSpPr>
          <p:nvPr>
            <p:ph type="title"/>
          </p:nvPr>
        </p:nvSpPr>
        <p:spPr>
          <a:xfrm>
            <a:off x="500034" y="285728"/>
            <a:ext cx="8229600" cy="868346"/>
          </a:xfrm>
        </p:spPr>
        <p:txBody>
          <a:bodyPr/>
          <a:lstStyle/>
          <a:p>
            <a:pPr algn="ctr"/>
            <a:r>
              <a:rPr lang="pl-PL" dirty="0" smtClean="0">
                <a:solidFill>
                  <a:srgbClr val="0070C0"/>
                </a:solidFill>
                <a:latin typeface="Times New Roman" pitchFamily="18" charset="0"/>
                <a:cs typeface="Times New Roman" pitchFamily="18" charset="0"/>
              </a:rPr>
              <a:t>Rola motywacji…</a:t>
            </a:r>
            <a:endParaRPr lang="pl-PL"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14488"/>
            <a:ext cx="7472386" cy="4741248"/>
          </a:xfrm>
        </p:spPr>
        <p:txBody>
          <a:bodyPr/>
          <a:lstStyle/>
          <a:p>
            <a:pPr>
              <a:buFont typeface="Wingdings" pitchFamily="2" charset="2"/>
              <a:buChar char="q"/>
            </a:pPr>
            <a:r>
              <a:rPr lang="pl-PL" sz="2800" i="1" dirty="0" smtClean="0">
                <a:solidFill>
                  <a:schemeClr val="tx2"/>
                </a:solidFill>
                <a:latin typeface="Times New Roman" pitchFamily="18" charset="0"/>
                <a:cs typeface="Times New Roman" pitchFamily="18" charset="0"/>
              </a:rPr>
              <a:t>zniechęceniem spowodowanym brakiem sukcesów,</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przekonaniem, że nauka jest nudna </a:t>
            </a:r>
          </a:p>
          <a:p>
            <a:pPr>
              <a:buNone/>
            </a:pPr>
            <a:r>
              <a:rPr lang="pl-PL" sz="2800" i="1" dirty="0" smtClean="0">
                <a:solidFill>
                  <a:schemeClr val="tx2"/>
                </a:solidFill>
                <a:latin typeface="Times New Roman" pitchFamily="18" charset="0"/>
                <a:cs typeface="Times New Roman" pitchFamily="18" charset="0"/>
              </a:rPr>
              <a:t>    i do niczego się nie przyda,</a:t>
            </a:r>
          </a:p>
          <a:p>
            <a:pPr>
              <a:buFont typeface="Wingdings" pitchFamily="2" charset="2"/>
              <a:buChar char="q"/>
            </a:pPr>
            <a:r>
              <a:rPr lang="pl-PL" sz="2800" i="1" dirty="0" smtClean="0">
                <a:solidFill>
                  <a:schemeClr val="tx2"/>
                </a:solidFill>
                <a:latin typeface="Times New Roman" pitchFamily="18" charset="0"/>
                <a:cs typeface="Times New Roman" pitchFamily="18" charset="0"/>
              </a:rPr>
              <a:t>przeżywanymi trudnościami emocjonalnymi, spowodowanymi trudną sytuacją życiową.</a:t>
            </a:r>
          </a:p>
          <a:p>
            <a:pPr>
              <a:buFont typeface="Wingdings" pitchFamily="2" charset="2"/>
              <a:buNone/>
            </a:pPr>
            <a:endParaRPr lang="pl-PL" dirty="0" smtClean="0">
              <a:latin typeface="Times New Roman" pitchFamily="18" charset="0"/>
              <a:cs typeface="Times New Roman" pitchFamily="18" charset="0"/>
            </a:endParaRPr>
          </a:p>
          <a:p>
            <a:endParaRPr lang="pl-PL" dirty="0">
              <a:latin typeface="Times New Roman" pitchFamily="18" charset="0"/>
              <a:cs typeface="Times New Roman" pitchFamily="18" charset="0"/>
            </a:endParaRPr>
          </a:p>
        </p:txBody>
      </p:sp>
      <p:sp>
        <p:nvSpPr>
          <p:cNvPr id="2" name="Tytuł 1"/>
          <p:cNvSpPr>
            <a:spLocks noGrp="1"/>
          </p:cNvSpPr>
          <p:nvPr>
            <p:ph type="title"/>
          </p:nvPr>
        </p:nvSpPr>
        <p:spPr>
          <a:xfrm>
            <a:off x="457200" y="0"/>
            <a:ext cx="7239000" cy="1643050"/>
          </a:xfrm>
        </p:spPr>
        <p:txBody>
          <a:bodyPr>
            <a:normAutofit fontScale="90000"/>
          </a:bodyPr>
          <a:lstStyle/>
          <a:p>
            <a:r>
              <a:rPr lang="pl-PL" dirty="0" smtClean="0">
                <a:latin typeface="Times New Roman" pitchFamily="18" charset="0"/>
                <a:cs typeface="Times New Roman" pitchFamily="18" charset="0"/>
              </a:rPr>
              <a:t>	</a:t>
            </a:r>
            <a:r>
              <a:rPr lang="pl-PL" dirty="0" smtClean="0">
                <a:solidFill>
                  <a:srgbClr val="0070C0"/>
                </a:solidFill>
                <a:latin typeface="Times New Roman" pitchFamily="18" charset="0"/>
                <a:cs typeface="Times New Roman" pitchFamily="18" charset="0"/>
              </a:rPr>
              <a:t>Brak motywacji może być spowodowany różnymi czynnikami:</a:t>
            </a:r>
            <a:endParaRPr lang="pl-PL" dirty="0">
              <a:solidFill>
                <a:srgbClr val="0070C0"/>
              </a:solidFill>
              <a:latin typeface="Times New Roman" pitchFamily="18" charset="0"/>
              <a:cs typeface="Times New Roman" pitchFamily="18" charset="0"/>
            </a:endParaRPr>
          </a:p>
        </p:txBody>
      </p:sp>
      <p:pic>
        <p:nvPicPr>
          <p:cNvPr id="6146" name="Picture 2" descr="C:\Users\dom\AppData\Local\Microsoft\Windows\Temporary Internet Files\Content.IE5\6T2RLQYJ\MP900407438[1].jpg"/>
          <p:cNvPicPr>
            <a:picLocks noChangeAspect="1" noChangeArrowheads="1"/>
          </p:cNvPicPr>
          <p:nvPr/>
        </p:nvPicPr>
        <p:blipFill>
          <a:blip r:embed="rId2" cstate="print"/>
          <a:srcRect/>
          <a:stretch>
            <a:fillRect/>
          </a:stretch>
        </p:blipFill>
        <p:spPr bwMode="auto">
          <a:xfrm>
            <a:off x="4286248" y="5000636"/>
            <a:ext cx="3486152" cy="1571636"/>
          </a:xfrm>
          <a:prstGeom prst="rect">
            <a:avLst/>
          </a:prstGeom>
          <a:ln w="190500" cap="sq">
            <a:solidFill>
              <a:schemeClr val="accent4"/>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5361" name="Picture 1"/>
          <p:cNvPicPr>
            <a:picLocks noChangeAspect="1" noChangeArrowheads="1"/>
          </p:cNvPicPr>
          <p:nvPr/>
        </p:nvPicPr>
        <p:blipFill>
          <a:blip r:embed="rId3" cstate="print"/>
          <a:srcRect/>
          <a:stretch>
            <a:fillRect/>
          </a:stretch>
        </p:blipFill>
        <p:spPr bwMode="auto">
          <a:xfrm>
            <a:off x="6786578" y="571480"/>
            <a:ext cx="1857388" cy="2071702"/>
          </a:xfrm>
          <a:prstGeom prst="rect">
            <a:avLst/>
          </a:prstGeom>
          <a:ln w="190500" cap="sq">
            <a:solidFill>
              <a:schemeClr val="accent4"/>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1643050"/>
            <a:ext cx="7772400" cy="4714908"/>
          </a:xfrm>
        </p:spPr>
        <p:txBody>
          <a:bodyPr>
            <a:normAutofit fontScale="90000"/>
          </a:bodyPr>
          <a:lstStyle/>
          <a:p>
            <a:pPr algn="l"/>
            <a:r>
              <a:rPr lang="pl-PL" sz="3600" dirty="0" smtClean="0"/>
              <a:t>	</a:t>
            </a:r>
            <a:br>
              <a:rPr lang="pl-PL" sz="3600" dirty="0" smtClean="0"/>
            </a:br>
            <a:r>
              <a:rPr lang="pl-PL" sz="3600" dirty="0" smtClean="0"/>
              <a:t/>
            </a:r>
            <a:br>
              <a:rPr lang="pl-PL" sz="3600" dirty="0" smtClean="0"/>
            </a:br>
            <a:r>
              <a:rPr lang="pl-PL" sz="3600" dirty="0" smtClean="0"/>
              <a:t/>
            </a:r>
            <a:br>
              <a:rPr lang="pl-PL" sz="3600" dirty="0" smtClean="0"/>
            </a:br>
            <a:r>
              <a:rPr lang="pl-PL" sz="3600" dirty="0" smtClean="0"/>
              <a:t/>
            </a:r>
            <a:br>
              <a:rPr lang="pl-PL" sz="3600" dirty="0" smtClean="0"/>
            </a:br>
            <a:r>
              <a:rPr lang="pl-PL" sz="3600" dirty="0" smtClean="0"/>
              <a:t/>
            </a:r>
            <a:br>
              <a:rPr lang="pl-PL" sz="3600" dirty="0" smtClean="0"/>
            </a:br>
            <a:r>
              <a:rPr lang="pl-PL" sz="3600" dirty="0" smtClean="0"/>
              <a:t/>
            </a:r>
            <a:br>
              <a:rPr lang="pl-PL" sz="3600" dirty="0" smtClean="0"/>
            </a:br>
            <a:r>
              <a:rPr lang="pl-PL" sz="3600" dirty="0" smtClean="0"/>
              <a:t/>
            </a:r>
            <a:br>
              <a:rPr lang="pl-PL" sz="3600" dirty="0" smtClean="0"/>
            </a:br>
            <a:r>
              <a:rPr lang="pl-PL" sz="3600" dirty="0" smtClean="0"/>
              <a:t>	</a:t>
            </a:r>
            <a:br>
              <a:rPr lang="pl-PL" sz="3600" dirty="0" smtClean="0"/>
            </a:br>
            <a:endParaRPr lang="pl-PL" sz="3600" dirty="0"/>
          </a:p>
        </p:txBody>
      </p:sp>
      <p:sp>
        <p:nvSpPr>
          <p:cNvPr id="3" name="Symbol zastępczy tekstu 2"/>
          <p:cNvSpPr>
            <a:spLocks noGrp="1"/>
          </p:cNvSpPr>
          <p:nvPr>
            <p:ph type="body" idx="1"/>
          </p:nvPr>
        </p:nvSpPr>
        <p:spPr>
          <a:xfrm>
            <a:off x="571472" y="357166"/>
            <a:ext cx="7929618" cy="5500726"/>
          </a:xfrm>
        </p:spPr>
        <p:txBody>
          <a:bodyPr>
            <a:noAutofit/>
          </a:bodyPr>
          <a:lstStyle/>
          <a:p>
            <a:pPr algn="l"/>
            <a:r>
              <a:rPr lang="pl-PL" sz="3600" i="1" dirty="0" smtClean="0">
                <a:solidFill>
                  <a:schemeClr val="tx2"/>
                </a:solidFill>
              </a:rPr>
              <a:t>	</a:t>
            </a:r>
            <a:r>
              <a:rPr lang="pl-PL" sz="3600" i="1" dirty="0" smtClean="0">
                <a:solidFill>
                  <a:schemeClr val="tx2"/>
                </a:solidFill>
                <a:latin typeface="Times New Roman" pitchFamily="18" charset="0"/>
                <a:cs typeface="Times New Roman" pitchFamily="18" charset="0"/>
              </a:rPr>
              <a:t>To, jak dziecko będzie sobie radziło w szkole zależy nie tylko od jego zdolności umysłowych, inteligencji czy predyspozycji. Duże znaczenie ma także:</a:t>
            </a:r>
          </a:p>
          <a:p>
            <a:pPr algn="l">
              <a:buFont typeface="Wingdings" pitchFamily="2" charset="2"/>
              <a:buChar char="q"/>
            </a:pPr>
            <a:r>
              <a:rPr lang="pl-PL" sz="3600" i="1" dirty="0" smtClean="0">
                <a:solidFill>
                  <a:schemeClr val="tx2"/>
                </a:solidFill>
                <a:latin typeface="Times New Roman" pitchFamily="18" charset="0"/>
                <a:cs typeface="Times New Roman" pitchFamily="18" charset="0"/>
              </a:rPr>
              <a:t> sytuacja w rodzinie,</a:t>
            </a:r>
          </a:p>
          <a:p>
            <a:pPr algn="l">
              <a:buFont typeface="Wingdings" pitchFamily="2" charset="2"/>
              <a:buChar char="q"/>
            </a:pPr>
            <a:r>
              <a:rPr lang="pl-PL" sz="3600" i="1" dirty="0" smtClean="0">
                <a:solidFill>
                  <a:schemeClr val="tx2"/>
                </a:solidFill>
                <a:latin typeface="Times New Roman" pitchFamily="18" charset="0"/>
                <a:cs typeface="Times New Roman" pitchFamily="18" charset="0"/>
              </a:rPr>
              <a:t> styl wychowania, </a:t>
            </a:r>
          </a:p>
          <a:p>
            <a:pPr algn="l">
              <a:buFont typeface="Wingdings" pitchFamily="2" charset="2"/>
              <a:buChar char="q"/>
            </a:pPr>
            <a:r>
              <a:rPr lang="pl-PL" sz="3600" i="1" dirty="0" smtClean="0">
                <a:solidFill>
                  <a:schemeClr val="tx2"/>
                </a:solidFill>
                <a:latin typeface="Times New Roman" pitchFamily="18" charset="0"/>
                <a:cs typeface="Times New Roman" pitchFamily="18" charset="0"/>
              </a:rPr>
              <a:t>postawy  rodziców, </a:t>
            </a:r>
          </a:p>
          <a:p>
            <a:pPr algn="l">
              <a:buFont typeface="Wingdings" pitchFamily="2" charset="2"/>
              <a:buChar char="q"/>
            </a:pPr>
            <a:r>
              <a:rPr lang="pl-PL" sz="3600" i="1" dirty="0" smtClean="0">
                <a:solidFill>
                  <a:schemeClr val="tx2"/>
                </a:solidFill>
                <a:latin typeface="Times New Roman" pitchFamily="18" charset="0"/>
                <a:cs typeface="Times New Roman" pitchFamily="18" charset="0"/>
              </a:rPr>
              <a:t>organizacja życia domowego</a:t>
            </a:r>
            <a:r>
              <a:rPr lang="pl-PL" sz="3600" i="1" dirty="0" smtClean="0">
                <a:solidFill>
                  <a:schemeClr val="tx2"/>
                </a:solidFill>
              </a:rPr>
              <a:t>.</a:t>
            </a:r>
            <a:endParaRPr lang="pl-PL" sz="3600" i="1"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Font typeface="Wingdings" pitchFamily="2" charset="2"/>
              <a:buChar char="q"/>
            </a:pPr>
            <a:r>
              <a:rPr lang="pl-PL" i="1" dirty="0" smtClean="0">
                <a:solidFill>
                  <a:schemeClr val="tx2"/>
                </a:solidFill>
                <a:latin typeface="Times New Roman" pitchFamily="18" charset="0"/>
                <a:cs typeface="Times New Roman" pitchFamily="18" charset="0"/>
              </a:rPr>
              <a:t>Pozytywne postawy rodziców- kochająca</a:t>
            </a:r>
            <a:br>
              <a:rPr lang="pl-PL" i="1" dirty="0" smtClean="0">
                <a:solidFill>
                  <a:schemeClr val="tx2"/>
                </a:solidFill>
                <a:latin typeface="Times New Roman" pitchFamily="18" charset="0"/>
                <a:cs typeface="Times New Roman" pitchFamily="18" charset="0"/>
              </a:rPr>
            </a:br>
            <a:r>
              <a:rPr lang="pl-PL" i="1" dirty="0" smtClean="0">
                <a:solidFill>
                  <a:schemeClr val="tx2"/>
                </a:solidFill>
                <a:latin typeface="Times New Roman" pitchFamily="18" charset="0"/>
                <a:cs typeface="Times New Roman" pitchFamily="18" charset="0"/>
              </a:rPr>
              <a:t> i stanowcza  sprzyjają kształtowaniu w nim wysokiego poczucia własnej wartości, zwiększeniu jego wytrwałości i odporności.</a:t>
            </a:r>
          </a:p>
          <a:p>
            <a:pPr>
              <a:buFont typeface="Wingdings" pitchFamily="2" charset="2"/>
              <a:buChar char="q"/>
            </a:pPr>
            <a:r>
              <a:rPr lang="pl-PL" i="1" dirty="0" smtClean="0">
                <a:solidFill>
                  <a:schemeClr val="tx2"/>
                </a:solidFill>
                <a:latin typeface="Times New Roman" pitchFamily="18" charset="0"/>
                <a:cs typeface="Times New Roman" pitchFamily="18" charset="0"/>
              </a:rPr>
              <a:t>Rodzic kochający, konsekwentny i stanowczy:</a:t>
            </a:r>
          </a:p>
          <a:p>
            <a:pPr>
              <a:buFont typeface="Wingdings" pitchFamily="2" charset="2"/>
              <a:buChar char="§"/>
            </a:pPr>
            <a:r>
              <a:rPr lang="pl-PL" i="1" dirty="0" smtClean="0">
                <a:solidFill>
                  <a:schemeClr val="tx2"/>
                </a:solidFill>
                <a:latin typeface="Times New Roman" pitchFamily="18" charset="0"/>
                <a:cs typeface="Times New Roman" pitchFamily="18" charset="0"/>
              </a:rPr>
              <a:t>uznaje prawa dziecka,</a:t>
            </a:r>
          </a:p>
          <a:p>
            <a:pPr>
              <a:buFont typeface="Wingdings" pitchFamily="2" charset="2"/>
              <a:buChar char="§"/>
            </a:pPr>
            <a:r>
              <a:rPr lang="pl-PL" i="1" dirty="0" smtClean="0">
                <a:solidFill>
                  <a:schemeClr val="tx2"/>
                </a:solidFill>
                <a:latin typeface="Times New Roman" pitchFamily="18" charset="0"/>
                <a:cs typeface="Times New Roman" pitchFamily="18" charset="0"/>
              </a:rPr>
              <a:t> wymaga,</a:t>
            </a:r>
          </a:p>
          <a:p>
            <a:pPr>
              <a:buFont typeface="Wingdings" pitchFamily="2" charset="2"/>
              <a:buChar char="§"/>
            </a:pPr>
            <a:r>
              <a:rPr lang="pl-PL" i="1" dirty="0" smtClean="0">
                <a:solidFill>
                  <a:schemeClr val="tx2"/>
                </a:solidFill>
                <a:latin typeface="Times New Roman" pitchFamily="18" charset="0"/>
                <a:cs typeface="Times New Roman" pitchFamily="18" charset="0"/>
              </a:rPr>
              <a:t> akceptuje,</a:t>
            </a:r>
          </a:p>
          <a:p>
            <a:pPr>
              <a:buFont typeface="Wingdings" pitchFamily="2" charset="2"/>
              <a:buChar char="§"/>
            </a:pPr>
            <a:r>
              <a:rPr lang="pl-PL" i="1" dirty="0" smtClean="0">
                <a:solidFill>
                  <a:schemeClr val="tx2"/>
                </a:solidFill>
                <a:latin typeface="Times New Roman" pitchFamily="18" charset="0"/>
                <a:cs typeface="Times New Roman" pitchFamily="18" charset="0"/>
              </a:rPr>
              <a:t> daje swobodę stosowną do wieku dziecka</a:t>
            </a:r>
            <a:r>
              <a:rPr lang="pl-PL" dirty="0" smtClean="0">
                <a:latin typeface="Times New Roman" pitchFamily="18" charset="0"/>
                <a:cs typeface="Times New Roman" pitchFamily="18" charset="0"/>
              </a:rPr>
              <a:t>.</a:t>
            </a:r>
            <a:endParaRPr lang="pl-PL" dirty="0">
              <a:latin typeface="Times New Roman" pitchFamily="18" charset="0"/>
              <a:cs typeface="Times New Roman" pitchFamily="18" charset="0"/>
            </a:endParaRPr>
          </a:p>
        </p:txBody>
      </p:sp>
      <p:sp>
        <p:nvSpPr>
          <p:cNvPr id="2" name="Tytuł 1"/>
          <p:cNvSpPr>
            <a:spLocks noGrp="1"/>
          </p:cNvSpPr>
          <p:nvPr>
            <p:ph type="title"/>
          </p:nvPr>
        </p:nvSpPr>
        <p:spPr/>
        <p:txBody>
          <a:bodyPr>
            <a:normAutofit fontScale="90000"/>
          </a:bodyPr>
          <a:lstStyle/>
          <a:p>
            <a:r>
              <a:rPr lang="pl-PL" dirty="0" smtClean="0">
                <a:solidFill>
                  <a:srgbClr val="0070C0"/>
                </a:solidFill>
              </a:rPr>
              <a:t>Czynniki rodzinne wpływające na motywację - postawy rodziców</a:t>
            </a:r>
            <a:endParaRPr lang="pl-PL"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28596" y="785794"/>
            <a:ext cx="7572428" cy="2062103"/>
          </a:xfrm>
          <a:prstGeom prst="rect">
            <a:avLst/>
          </a:prstGeom>
        </p:spPr>
        <p:txBody>
          <a:bodyPr wrap="square">
            <a:spAutoFit/>
          </a:bodyPr>
          <a:lstStyle/>
          <a:p>
            <a:r>
              <a:rPr lang="pl-PL" sz="3200" i="1" dirty="0" smtClean="0">
                <a:solidFill>
                  <a:schemeClr val="tx2"/>
                </a:solidFill>
                <a:latin typeface="Times New Roman" pitchFamily="18" charset="0"/>
                <a:cs typeface="Times New Roman" pitchFamily="18" charset="0"/>
              </a:rPr>
              <a:t>	Zadaniem rodzica chcącego wzbudzić motywację do nauki jest zapewnienie dziecku odpowiednich warunków  oraz pokazywanie dziecku, że warto się uczyć</a:t>
            </a:r>
            <a:endParaRPr lang="pl-PL" sz="3200" i="1" dirty="0">
              <a:solidFill>
                <a:schemeClr val="tx2"/>
              </a:solidFill>
              <a:latin typeface="Times New Roman" pitchFamily="18" charset="0"/>
              <a:cs typeface="Times New Roman" pitchFamily="18" charset="0"/>
            </a:endParaRPr>
          </a:p>
        </p:txBody>
      </p:sp>
      <p:pic>
        <p:nvPicPr>
          <p:cNvPr id="12292" name="Picture 4" descr="http://www.eksperciwoswiacie.pl/gfx/oswiatainfo/pl/defaultaktualnosci/400/12/1/1013772428.jpg"/>
          <p:cNvPicPr>
            <a:picLocks noChangeAspect="1" noChangeArrowheads="1"/>
          </p:cNvPicPr>
          <p:nvPr/>
        </p:nvPicPr>
        <p:blipFill>
          <a:blip r:embed="rId2" cstate="print"/>
          <a:srcRect/>
          <a:stretch>
            <a:fillRect/>
          </a:stretch>
        </p:blipFill>
        <p:spPr bwMode="auto">
          <a:xfrm>
            <a:off x="3714744" y="3429000"/>
            <a:ext cx="4533900" cy="3233737"/>
          </a:xfrm>
          <a:prstGeom prst="rect">
            <a:avLst/>
          </a:prstGeom>
          <a:ln w="190500" cap="sq">
            <a:solidFill>
              <a:srgbClr val="0070C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451</TotalTime>
  <Words>942</Words>
  <Application>Microsoft Office PowerPoint</Application>
  <PresentationFormat>Pokaz na ekranie (4:3)</PresentationFormat>
  <Paragraphs>88</Paragraphs>
  <Slides>20</Slides>
  <Notes>1</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Hol</vt:lpstr>
      <vt:lpstr>                      Aby dziecku chciało się chcieć… rola rodziców  w motywowaniu dziecka do nauki</vt:lpstr>
      <vt:lpstr>Nikt nie rodzi się prymusem…</vt:lpstr>
      <vt:lpstr>Czym jest motywacja</vt:lpstr>
      <vt:lpstr>Slajd 4</vt:lpstr>
      <vt:lpstr>Rola motywacji…</vt:lpstr>
      <vt:lpstr> Brak motywacji może być spowodowany różnymi czynnikami:</vt:lpstr>
      <vt:lpstr>          </vt:lpstr>
      <vt:lpstr>Czynniki rodzinne wpływające na motywację - postawy rodziców</vt:lpstr>
      <vt:lpstr>Slajd 9</vt:lpstr>
      <vt:lpstr> Pożądane zachowania rodziców, które wpływają na motywację i stosunek do nauki</vt:lpstr>
      <vt:lpstr>Slajd 11</vt:lpstr>
      <vt:lpstr>Slajd 12</vt:lpstr>
      <vt:lpstr>Slajd 13</vt:lpstr>
      <vt:lpstr> 7 wskazówek dla rodziców, jak pomagać dziecku w odrabianiu lekcji</vt:lpstr>
      <vt:lpstr>Slajd 15</vt:lpstr>
      <vt:lpstr>Slajd 16</vt:lpstr>
      <vt:lpstr>Slajd 17</vt:lpstr>
      <vt:lpstr>Bliskie więzi…</vt:lpstr>
      <vt:lpstr>…A czego nie robić?</vt:lpstr>
      <vt:lpstr>Pamiętajmy!!!</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Aby dziecku chciało się chcieć…- rola rodziców  w motywowaniu dziecka do nauki</dc:title>
  <dc:creator>dom</dc:creator>
  <cp:lastModifiedBy>dom</cp:lastModifiedBy>
  <cp:revision>90</cp:revision>
  <dcterms:created xsi:type="dcterms:W3CDTF">2014-11-05T19:08:19Z</dcterms:created>
  <dcterms:modified xsi:type="dcterms:W3CDTF">2015-02-18T19:55:14Z</dcterms:modified>
</cp:coreProperties>
</file>